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handoutMasterIdLst>
    <p:handoutMasterId r:id="rId35"/>
  </p:handout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1" r:id="rId30"/>
    <p:sldId id="288" r:id="rId31"/>
    <p:sldId id="274" r:id="rId32"/>
    <p:sldId id="289" r:id="rId33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CA3"/>
    <a:srgbClr val="FE7F66"/>
    <a:srgbClr val="CC3300"/>
    <a:srgbClr val="FADA7A"/>
    <a:srgbClr val="EBA78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1756" autoAdjust="0"/>
  </p:normalViewPr>
  <p:slideViewPr>
    <p:cSldViewPr snapToGrid="0">
      <p:cViewPr>
        <p:scale>
          <a:sx n="60" d="100"/>
          <a:sy n="60" d="100"/>
        </p:scale>
        <p:origin x="-6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111109632"/>
        <c:axId val="111111168"/>
      </c:lineChart>
      <c:catAx>
        <c:axId val="111109632"/>
        <c:scaling>
          <c:orientation val="minMax"/>
        </c:scaling>
        <c:axPos val="b"/>
        <c:tickLblPos val="nextTo"/>
        <c:crossAx val="111111168"/>
        <c:crosses val="autoZero"/>
        <c:auto val="1"/>
        <c:lblAlgn val="ctr"/>
        <c:lblOffset val="100"/>
      </c:catAx>
      <c:valAx>
        <c:axId val="111111168"/>
        <c:scaling>
          <c:orientation val="minMax"/>
        </c:scaling>
        <c:axPos val="l"/>
        <c:majorGridlines/>
        <c:numFmt formatCode="General" sourceLinked="1"/>
        <c:tickLblPos val="nextTo"/>
        <c:crossAx val="111109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3" y="0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300"/>
            </a:lvl1pPr>
          </a:lstStyle>
          <a:p>
            <a:fld id="{4DC7224C-4A52-4C5D-8E1C-CDF40A57193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3664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3" y="9443664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300"/>
            </a:lvl1pPr>
          </a:lstStyle>
          <a:p>
            <a:fld id="{709BEAD3-5F28-4A20-8DF1-68EEE9A2B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3" y="0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300"/>
            </a:lvl1pPr>
          </a:lstStyle>
          <a:p>
            <a:fld id="{9D5FAFA7-56C7-4E74-A149-4F0F56C5E184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7713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80" rIns="93158" bIns="465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6"/>
            <a:ext cx="5408930" cy="4474131"/>
          </a:xfrm>
          <a:prstGeom prst="rect">
            <a:avLst/>
          </a:prstGeom>
        </p:spPr>
        <p:txBody>
          <a:bodyPr vert="horz" lIns="93158" tIns="46580" rIns="93158" bIns="465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3" y="9443664"/>
            <a:ext cx="2929837" cy="49712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300"/>
            </a:lvl1pPr>
          </a:lstStyle>
          <a:p>
            <a:fld id="{C03A29C0-EAA4-4D42-87EF-5F3FC7857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Ajenda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KJK</a:t>
            </a:r>
            <a:r>
              <a:rPr lang="en-US" baseline="0" dirty="0" smtClean="0"/>
              <a:t> iha Manual </a:t>
            </a:r>
            <a:r>
              <a:rPr lang="en-US" baseline="0" dirty="0" err="1" smtClean="0"/>
              <a:t>Operativu</a:t>
            </a:r>
            <a:r>
              <a:rPr lang="en-US" baseline="0" dirty="0" smtClean="0"/>
              <a:t> Kesar (p. XX)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A29C0-EAA4-4D42-87EF-5F3FC78578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A29C0-EAA4-4D42-87EF-5F3FC78578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A29C0-EAA4-4D42-87EF-5F3FC785784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89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644138-109B-4D47-91FC-D4A39E3B27B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FA4A28-5BCF-429F-A8D1-BD23EECFA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Ezemplu%20Baze%20Dadus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notesSlide" Target="../notesSlides/notesSlide3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notesSlide" Target="../notesSlides/notesSlide2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PROPOSTA SISTEMA MONITORIZASAUN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Atu “Baku Rahun” ho didi’ak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MM-6 </a:t>
            </a:r>
            <a:r>
              <a:rPr lang="en-US" dirty="0" err="1" smtClean="0"/>
              <a:t>Submisaun</a:t>
            </a:r>
            <a:r>
              <a:rPr lang="en-US" dirty="0" smtClean="0"/>
              <a:t> iha </a:t>
            </a:r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82000" cy="5090160"/>
          </a:xfrm>
        </p:spPr>
        <p:txBody>
          <a:bodyPr>
            <a:noAutofit/>
          </a:bodyPr>
          <a:lstStyle/>
          <a:p>
            <a:pPr marL="111125" lvl="1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Objetivu</a:t>
            </a:r>
            <a:r>
              <a:rPr lang="en-US" sz="2200" dirty="0" smtClean="0">
                <a:solidFill>
                  <a:schemeClr val="tx1"/>
                </a:solidFill>
              </a:rPr>
              <a:t>: diskusaun </a:t>
            </a:r>
            <a:r>
              <a:rPr lang="en-US" sz="2200" dirty="0" err="1" smtClean="0">
                <a:solidFill>
                  <a:schemeClr val="tx1"/>
                </a:solidFill>
              </a:rPr>
              <a:t>interna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substantiva</a:t>
            </a:r>
            <a:r>
              <a:rPr lang="en-US" sz="2200" dirty="0" smtClean="0">
                <a:solidFill>
                  <a:schemeClr val="tx1"/>
                </a:solidFill>
              </a:rPr>
              <a:t>,  diresaun </a:t>
            </a:r>
            <a:r>
              <a:rPr lang="en-US" sz="2200" dirty="0" err="1" smtClean="0">
                <a:solidFill>
                  <a:schemeClr val="tx1"/>
                </a:solidFill>
              </a:rPr>
              <a:t>tekniku</a:t>
            </a:r>
            <a:r>
              <a:rPr lang="en-US" sz="2200" dirty="0" smtClean="0">
                <a:solidFill>
                  <a:schemeClr val="tx1"/>
                </a:solidFill>
              </a:rPr>
              <a:t> husi </a:t>
            </a:r>
            <a:r>
              <a:rPr lang="en-US" sz="2200" dirty="0" err="1" smtClean="0">
                <a:solidFill>
                  <a:schemeClr val="tx1"/>
                </a:solidFill>
              </a:rPr>
              <a:t>Adjuntu</a:t>
            </a:r>
            <a:r>
              <a:rPr lang="en-US" sz="2200" dirty="0" smtClean="0">
                <a:solidFill>
                  <a:schemeClr val="tx1"/>
                </a:solidFill>
              </a:rPr>
              <a:t> no </a:t>
            </a:r>
            <a:r>
              <a:rPr lang="en-US" sz="2200" dirty="0" err="1" smtClean="0">
                <a:solidFill>
                  <a:schemeClr val="tx1"/>
                </a:solidFill>
              </a:rPr>
              <a:t>Diretor</a:t>
            </a:r>
            <a:r>
              <a:rPr lang="en-US" sz="2200" dirty="0" smtClean="0">
                <a:solidFill>
                  <a:schemeClr val="tx1"/>
                </a:solidFill>
              </a:rPr>
              <a:t> no “esplikasaun” husi Monitor </a:t>
            </a:r>
            <a:r>
              <a:rPr lang="en-US" sz="2200" dirty="0" err="1" smtClean="0">
                <a:solidFill>
                  <a:schemeClr val="tx1"/>
                </a:solidFill>
              </a:rPr>
              <a:t>Prinsipal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1125" lvl="1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Tenke </a:t>
            </a:r>
            <a:r>
              <a:rPr lang="en-US" sz="2200" dirty="0" err="1" smtClean="0">
                <a:solidFill>
                  <a:schemeClr val="tx1"/>
                </a:solidFill>
              </a:rPr>
              <a:t>submete</a:t>
            </a:r>
            <a:r>
              <a:rPr lang="en-US" sz="2200" dirty="0" smtClean="0">
                <a:solidFill>
                  <a:schemeClr val="tx1"/>
                </a:solidFill>
              </a:rPr>
              <a:t> M-AP semana 1 molok enkontru </a:t>
            </a:r>
            <a:r>
              <a:rPr lang="en-US" sz="2200" dirty="0" err="1" smtClean="0">
                <a:solidFill>
                  <a:schemeClr val="tx1"/>
                </a:solidFill>
              </a:rPr>
              <a:t>KJM</a:t>
            </a:r>
            <a:r>
              <a:rPr lang="en-US" sz="2200" dirty="0" smtClean="0">
                <a:solidFill>
                  <a:schemeClr val="tx1"/>
                </a:solidFill>
              </a:rPr>
              <a:t> (segunda ikus husi fulan)</a:t>
            </a:r>
          </a:p>
          <a:p>
            <a:pPr marL="111125" lvl="1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200" dirty="0" err="1" smtClean="0">
                <a:solidFill>
                  <a:schemeClr val="tx1"/>
                </a:solidFill>
              </a:rPr>
              <a:t>Kompozisaun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KJM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err="1" smtClean="0">
                <a:solidFill>
                  <a:schemeClr val="tx1"/>
                </a:solidFill>
              </a:rPr>
              <a:t>Adjuntu</a:t>
            </a:r>
            <a:r>
              <a:rPr lang="en-US" sz="2200" dirty="0" smtClean="0">
                <a:solidFill>
                  <a:schemeClr val="tx1"/>
                </a:solidFill>
              </a:rPr>
              <a:t> 2</a:t>
            </a:r>
          </a:p>
          <a:p>
            <a:pPr lvl="1"/>
            <a:r>
              <a:rPr lang="en-US" sz="2200" dirty="0" err="1" smtClean="0">
                <a:solidFill>
                  <a:schemeClr val="tx1"/>
                </a:solidFill>
              </a:rPr>
              <a:t>Diretor</a:t>
            </a:r>
            <a:r>
              <a:rPr lang="en-US" sz="2200" dirty="0" smtClean="0">
                <a:solidFill>
                  <a:schemeClr val="tx1"/>
                </a:solidFill>
              </a:rPr>
              <a:t> DH no BG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Xefe DMA no Xefe </a:t>
            </a:r>
            <a:r>
              <a:rPr lang="en-US" sz="2200" dirty="0" err="1" smtClean="0">
                <a:solidFill>
                  <a:schemeClr val="tx1"/>
                </a:solidFill>
              </a:rPr>
              <a:t>DMP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Reprezentante husi DMA no </a:t>
            </a:r>
            <a:r>
              <a:rPr lang="en-US" sz="2200" dirty="0" err="1" smtClean="0">
                <a:solidFill>
                  <a:schemeClr val="tx1"/>
                </a:solidFill>
              </a:rPr>
              <a:t>DMP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200" dirty="0" err="1" smtClean="0">
                <a:solidFill>
                  <a:schemeClr val="tx1"/>
                </a:solidFill>
              </a:rPr>
              <a:t>Aprezentasaun</a:t>
            </a:r>
            <a:r>
              <a:rPr lang="en-US" sz="2200" dirty="0" smtClean="0">
                <a:solidFill>
                  <a:schemeClr val="tx1"/>
                </a:solidFill>
              </a:rPr>
              <a:t> husi Monitor </a:t>
            </a:r>
            <a:r>
              <a:rPr lang="en-US" sz="2200" dirty="0" err="1" smtClean="0">
                <a:solidFill>
                  <a:schemeClr val="tx1"/>
                </a:solidFill>
              </a:rPr>
              <a:t>Prinsipal</a:t>
            </a:r>
            <a:r>
              <a:rPr lang="en-US" sz="2200" dirty="0" smtClean="0">
                <a:solidFill>
                  <a:schemeClr val="tx1"/>
                </a:solidFill>
              </a:rPr>
              <a:t> (</a:t>
            </a:r>
            <a:r>
              <a:rPr lang="en-US" sz="2200" u="sng" dirty="0" err="1" smtClean="0">
                <a:solidFill>
                  <a:schemeClr val="accent2">
                    <a:lumMod val="75000"/>
                  </a:schemeClr>
                </a:solidFill>
              </a:rPr>
              <a:t>modellu</a:t>
            </a:r>
            <a:r>
              <a:rPr lang="en-US" sz="2200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u="sng" dirty="0" err="1" smtClean="0">
                <a:solidFill>
                  <a:schemeClr val="accent2">
                    <a:lumMod val="75000"/>
                  </a:schemeClr>
                </a:solidFill>
              </a:rPr>
              <a:t>PPT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111125" lvl="1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Checklist husi membru </a:t>
            </a:r>
            <a:r>
              <a:rPr lang="en-US" sz="2200" dirty="0" err="1" smtClean="0">
                <a:solidFill>
                  <a:schemeClr val="tx1"/>
                </a:solidFill>
              </a:rPr>
              <a:t>KJM</a:t>
            </a:r>
            <a:r>
              <a:rPr lang="en-US" sz="2200" dirty="0" smtClean="0">
                <a:solidFill>
                  <a:schemeClr val="tx1"/>
                </a:solidFill>
              </a:rPr>
              <a:t> (</a:t>
            </a:r>
            <a:r>
              <a:rPr lang="en-US" sz="2200" u="sng" dirty="0" err="1" smtClean="0">
                <a:solidFill>
                  <a:schemeClr val="accent2">
                    <a:lumMod val="75000"/>
                  </a:schemeClr>
                </a:solidFill>
              </a:rPr>
              <a:t>modellu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111125" lvl="1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Komentáriu </a:t>
            </a:r>
            <a:r>
              <a:rPr lang="en-US" sz="2200" dirty="0" err="1" smtClean="0">
                <a:solidFill>
                  <a:schemeClr val="tx1"/>
                </a:solidFill>
              </a:rPr>
              <a:t>konstrutivu</a:t>
            </a:r>
            <a:r>
              <a:rPr lang="en-US" sz="2200" dirty="0" smtClean="0">
                <a:solidFill>
                  <a:schemeClr val="tx1"/>
                </a:solidFill>
              </a:rPr>
              <a:t> husi membru </a:t>
            </a:r>
            <a:r>
              <a:rPr lang="en-US" sz="2200" dirty="0" err="1" smtClean="0">
                <a:solidFill>
                  <a:schemeClr val="tx1"/>
                </a:solidFill>
              </a:rPr>
              <a:t>KJM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MM-7 Desizaun M-AP husi </a:t>
            </a:r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66360"/>
          </a:xfrm>
        </p:spPr>
        <p:txBody>
          <a:bodyPr>
            <a:noAutofit/>
          </a:bodyPr>
          <a:lstStyle/>
          <a:p>
            <a:pPr marL="111125" lvl="1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Objetivu</a:t>
            </a:r>
            <a:r>
              <a:rPr lang="en-US" sz="2200" dirty="0" smtClean="0">
                <a:solidFill>
                  <a:schemeClr val="tx1"/>
                </a:solidFill>
              </a:rPr>
              <a:t>: hetan aprovasaun ba iha planu programa/atividade monitorizasaun </a:t>
            </a:r>
            <a:r>
              <a:rPr lang="en-US" sz="2200" dirty="0" err="1" smtClean="0">
                <a:solidFill>
                  <a:schemeClr val="tx1"/>
                </a:solidFill>
              </a:rPr>
              <a:t>espesifika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111125" lvl="1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Opsaun Desizaun </a:t>
            </a:r>
            <a:r>
              <a:rPr lang="en-US" sz="2200" dirty="0" err="1" smtClean="0">
                <a:solidFill>
                  <a:schemeClr val="tx1"/>
                </a:solidFill>
              </a:rPr>
              <a:t>KJM</a:t>
            </a:r>
            <a:r>
              <a:rPr lang="en-US" sz="2200" dirty="0" smtClean="0">
                <a:solidFill>
                  <a:schemeClr val="tx1"/>
                </a:solidFill>
              </a:rPr>
              <a:t> ba iha M-AP:</a:t>
            </a:r>
          </a:p>
          <a:p>
            <a:pPr marL="454025" lvl="1" indent="-34290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(A) Aprova</a:t>
            </a:r>
            <a:r>
              <a:rPr lang="en-US" sz="2200" dirty="0" smtClean="0">
                <a:solidFill>
                  <a:schemeClr val="tx1"/>
                </a:solidFill>
              </a:rPr>
              <a:t> : </a:t>
            </a:r>
            <a:r>
              <a:rPr lang="en-US" sz="2200" b="1" dirty="0" smtClean="0">
                <a:solidFill>
                  <a:schemeClr val="tx1"/>
                </a:solidFill>
              </a:rPr>
              <a:t>Di’ak ona (</a:t>
            </a:r>
            <a:r>
              <a:rPr lang="en-US" sz="2200" dirty="0" smtClean="0">
                <a:solidFill>
                  <a:schemeClr val="tx1"/>
                </a:solidFill>
              </a:rPr>
              <a:t>lalika halo troka sá ida de’it iha M-AP)</a:t>
            </a:r>
          </a:p>
          <a:p>
            <a:pPr marL="454025" lvl="1" indent="-34290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(B) Aprova ho Troka Uitoan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4025" lvl="1" indent="-34290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Ker </a:t>
            </a:r>
            <a:r>
              <a:rPr lang="en-US" sz="1800" dirty="0" err="1" smtClean="0">
                <a:solidFill>
                  <a:schemeClr val="tx1"/>
                </a:solidFill>
              </a:rPr>
              <a:t>dizer</a:t>
            </a:r>
            <a:r>
              <a:rPr lang="en-US" sz="1800" dirty="0" smtClean="0">
                <a:solidFill>
                  <a:schemeClr val="tx1"/>
                </a:solidFill>
              </a:rPr>
              <a:t>, iha jerál M-AP di'ak, maibé presiza </a:t>
            </a:r>
            <a:r>
              <a:rPr lang="en-US" sz="1800" dirty="0" err="1" smtClean="0">
                <a:solidFill>
                  <a:schemeClr val="tx1"/>
                </a:solidFill>
              </a:rPr>
              <a:t>hadia</a:t>
            </a:r>
            <a:r>
              <a:rPr lang="en-US" sz="1800" dirty="0" smtClean="0">
                <a:solidFill>
                  <a:schemeClr val="tx1"/>
                </a:solidFill>
              </a:rPr>
              <a:t> buat balun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800" dirty="0" smtClean="0">
                <a:solidFill>
                  <a:schemeClr val="tx1"/>
                </a:solidFill>
              </a:rPr>
              <a:t>aprova ona, maibé presiza halo troka balun tuir orientasaun hakerek </a:t>
            </a:r>
            <a:r>
              <a:rPr lang="en-US" sz="1800" dirty="0" err="1" smtClean="0">
                <a:solidFill>
                  <a:schemeClr val="tx1"/>
                </a:solidFill>
              </a:rPr>
              <a:t>rezulta</a:t>
            </a:r>
            <a:r>
              <a:rPr lang="en-US" sz="1800" dirty="0" smtClean="0">
                <a:solidFill>
                  <a:schemeClr val="tx1"/>
                </a:solidFill>
              </a:rPr>
              <a:t> husi diskusaun </a:t>
            </a:r>
            <a:r>
              <a:rPr lang="en-US" sz="1800" dirty="0" err="1" smtClean="0">
                <a:solidFill>
                  <a:schemeClr val="tx1"/>
                </a:solidFill>
              </a:rPr>
              <a:t>KJM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4025" lvl="1" indent="-34290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(C) Rejeita</a:t>
            </a:r>
          </a:p>
          <a:p>
            <a:pPr marL="454025" lvl="1" indent="-34290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- “ideia” bulak uitoan! ;-) konseitu ka </a:t>
            </a:r>
            <a:r>
              <a:rPr lang="en-US" sz="1800" dirty="0" err="1" smtClean="0">
                <a:solidFill>
                  <a:schemeClr val="tx1"/>
                </a:solidFill>
              </a:rPr>
              <a:t>baze</a:t>
            </a:r>
            <a:r>
              <a:rPr lang="en-US" sz="1800" dirty="0" smtClean="0">
                <a:solidFill>
                  <a:schemeClr val="tx1"/>
                </a:solidFill>
              </a:rPr>
              <a:t> atividade monitorizasaun la tama ba iha servisu PDHJ ka la relasiona ba iha prioridade no Planu Estratejiku PDHJ ninian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4025" lvl="1" indent="-34290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(D) </a:t>
            </a:r>
            <a:r>
              <a:rPr lang="en-US" sz="2200" b="1" dirty="0" err="1" smtClean="0">
                <a:solidFill>
                  <a:schemeClr val="tx1"/>
                </a:solidFill>
              </a:rPr>
              <a:t>Adia</a:t>
            </a:r>
            <a:r>
              <a:rPr lang="en-US" sz="2200" dirty="0" smtClean="0">
                <a:solidFill>
                  <a:schemeClr val="tx1"/>
                </a:solidFill>
              </a:rPr>
              <a:t> - </a:t>
            </a:r>
            <a:r>
              <a:rPr lang="en-US" sz="2200" b="1" dirty="0" smtClean="0">
                <a:solidFill>
                  <a:schemeClr val="tx1"/>
                </a:solidFill>
              </a:rPr>
              <a:t>Presiza </a:t>
            </a:r>
            <a:r>
              <a:rPr lang="en-US" sz="2200" b="1" dirty="0" err="1" smtClean="0">
                <a:solidFill>
                  <a:schemeClr val="tx1"/>
                </a:solidFill>
              </a:rPr>
              <a:t>Submete</a:t>
            </a:r>
            <a:r>
              <a:rPr lang="en-US" sz="2200" b="1" dirty="0" smtClean="0">
                <a:solidFill>
                  <a:schemeClr val="tx1"/>
                </a:solidFill>
              </a:rPr>
              <a:t> ba </a:t>
            </a:r>
            <a:r>
              <a:rPr lang="en-US" sz="2200" b="1" dirty="0" err="1" smtClean="0">
                <a:solidFill>
                  <a:schemeClr val="tx1"/>
                </a:solidFill>
              </a:rPr>
              <a:t>KJM</a:t>
            </a:r>
            <a:r>
              <a:rPr lang="en-US" sz="2200" b="1" dirty="0" smtClean="0">
                <a:solidFill>
                  <a:schemeClr val="tx1"/>
                </a:solidFill>
              </a:rPr>
              <a:t> fali</a:t>
            </a:r>
          </a:p>
          <a:p>
            <a:pPr marL="454025" lvl="1" indent="-34290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Ker </a:t>
            </a:r>
            <a:r>
              <a:rPr lang="en-US" sz="1800" dirty="0" err="1" smtClean="0">
                <a:solidFill>
                  <a:schemeClr val="tx1"/>
                </a:solidFill>
              </a:rPr>
              <a:t>dizer</a:t>
            </a:r>
            <a:r>
              <a:rPr lang="en-US" sz="1800" dirty="0" smtClean="0">
                <a:solidFill>
                  <a:schemeClr val="tx1"/>
                </a:solidFill>
              </a:rPr>
              <a:t>, konseitu </a:t>
            </a:r>
            <a:r>
              <a:rPr lang="en-US" sz="1800" dirty="0" err="1" smtClean="0">
                <a:solidFill>
                  <a:schemeClr val="tx1"/>
                </a:solidFill>
              </a:rPr>
              <a:t>jeral</a:t>
            </a:r>
            <a:r>
              <a:rPr lang="en-US" sz="1800" dirty="0" smtClean="0">
                <a:solidFill>
                  <a:schemeClr val="tx1"/>
                </a:solidFill>
              </a:rPr>
              <a:t> di’ak </a:t>
            </a:r>
            <a:r>
              <a:rPr lang="en-US" sz="1800" dirty="0" err="1" smtClean="0">
                <a:solidFill>
                  <a:schemeClr val="tx1"/>
                </a:solidFill>
              </a:rPr>
              <a:t>nato’on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maibe</a:t>
            </a:r>
            <a:r>
              <a:rPr lang="en-US" sz="1800" dirty="0" smtClean="0">
                <a:solidFill>
                  <a:schemeClr val="tx1"/>
                </a:solidFill>
              </a:rPr>
              <a:t> M-AP la iha kualidade no tenke haree buat barak uitoan fali (hakerek didi’ak, dezenvolve </a:t>
            </a:r>
            <a:r>
              <a:rPr lang="en-US" sz="1800" dirty="0" err="1" smtClean="0">
                <a:solidFill>
                  <a:schemeClr val="tx1"/>
                </a:solidFill>
              </a:rPr>
              <a:t>metodolojhia</a:t>
            </a:r>
            <a:r>
              <a:rPr lang="en-US" sz="1800" dirty="0" smtClean="0">
                <a:solidFill>
                  <a:schemeClr val="tx1"/>
                </a:solidFill>
              </a:rPr>
              <a:t> monitorizasaun)</a:t>
            </a:r>
          </a:p>
          <a:p>
            <a:pPr marL="454025" lvl="1" indent="-34290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Tenke asina desizaun iha M-AP (M-AP asina mak akompaña pedidu MOP) </a:t>
            </a:r>
            <a:endParaRPr lang="en-US" sz="2200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1000" y="2209800"/>
            <a:ext cx="8305800" cy="4419600"/>
            <a:chOff x="381000" y="2209800"/>
            <a:chExt cx="8305800" cy="4419600"/>
          </a:xfrm>
        </p:grpSpPr>
        <p:sp>
          <p:nvSpPr>
            <p:cNvPr id="4" name="Rectangle 3"/>
            <p:cNvSpPr/>
            <p:nvPr/>
          </p:nvSpPr>
          <p:spPr>
            <a:xfrm>
              <a:off x="381000" y="2209800"/>
              <a:ext cx="8305800" cy="4419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90800" y="3048000"/>
              <a:ext cx="1600200" cy="609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Aprova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90800" y="5105400"/>
              <a:ext cx="1600200" cy="609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Adia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90800" y="4114800"/>
              <a:ext cx="1600200" cy="609600"/>
            </a:xfrm>
            <a:prstGeom prst="rect">
              <a:avLst/>
            </a:prstGeom>
            <a:solidFill>
              <a:srgbClr val="EBA78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Rejeita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43400" y="3505200"/>
              <a:ext cx="18288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Troka Uitoan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3400" y="2514600"/>
              <a:ext cx="1828800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Di’ak ona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" y="3810000"/>
              <a:ext cx="13716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Desizaun </a:t>
              </a:r>
              <a:r>
                <a:rPr lang="en-US" sz="2000" b="1" dirty="0" err="1" smtClean="0"/>
                <a:t>KJM</a:t>
              </a:r>
              <a:endParaRPr lang="en-US" sz="2000" b="1" dirty="0"/>
            </a:p>
          </p:txBody>
        </p:sp>
        <p:cxnSp>
          <p:nvCxnSpPr>
            <p:cNvPr id="11" name="Elbow Connector 10"/>
            <p:cNvCxnSpPr>
              <a:stCxn id="10" idx="3"/>
              <a:endCxn id="5" idx="1"/>
            </p:cNvCxnSpPr>
            <p:nvPr/>
          </p:nvCxnSpPr>
          <p:spPr>
            <a:xfrm flipV="1">
              <a:off x="2057400" y="3352800"/>
              <a:ext cx="533400" cy="10668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10" idx="3"/>
              <a:endCxn id="6" idx="1"/>
            </p:cNvCxnSpPr>
            <p:nvPr/>
          </p:nvCxnSpPr>
          <p:spPr>
            <a:xfrm>
              <a:off x="2057400" y="4419600"/>
              <a:ext cx="533400" cy="9906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0" idx="3"/>
              <a:endCxn id="7" idx="1"/>
            </p:cNvCxnSpPr>
            <p:nvPr/>
          </p:nvCxnSpPr>
          <p:spPr>
            <a:xfrm>
              <a:off x="2057400" y="4419600"/>
              <a:ext cx="533400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hape 88"/>
            <p:cNvCxnSpPr>
              <a:stCxn id="6" idx="2"/>
              <a:endCxn id="10" idx="2"/>
            </p:cNvCxnSpPr>
            <p:nvPr/>
          </p:nvCxnSpPr>
          <p:spPr>
            <a:xfrm rot="5400000" flipH="1">
              <a:off x="2038350" y="4362450"/>
              <a:ext cx="685800" cy="2019300"/>
            </a:xfrm>
            <a:prstGeom prst="bentConnector3">
              <a:avLst>
                <a:gd name="adj1" fmla="val -3333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hevron 16">
            <a:hlinkClick r:id="rId2" action="ppaction://hlinksldjump"/>
          </p:cNvPr>
          <p:cNvSpPr/>
          <p:nvPr/>
        </p:nvSpPr>
        <p:spPr>
          <a:xfrm>
            <a:off x="86868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M-1 Dezenvolve Báze </a:t>
            </a:r>
            <a:r>
              <a:rPr lang="en-US" dirty="0" err="1" smtClean="0"/>
              <a:t>Dadus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Simples – iha excel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Bele iha ida ba “</a:t>
            </a:r>
            <a:r>
              <a:rPr lang="en-US" dirty="0" err="1" smtClean="0">
                <a:solidFill>
                  <a:schemeClr val="tx1"/>
                </a:solidFill>
              </a:rPr>
              <a:t>metodolojia</a:t>
            </a:r>
            <a:r>
              <a:rPr lang="en-US" dirty="0" smtClean="0">
                <a:solidFill>
                  <a:schemeClr val="tx1"/>
                </a:solidFill>
              </a:rPr>
              <a:t>” ida-idak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Bele ida ba </a:t>
            </a:r>
            <a:r>
              <a:rPr lang="en-US" dirty="0" err="1" smtClean="0">
                <a:solidFill>
                  <a:schemeClr val="tx1"/>
                </a:solidFill>
              </a:rPr>
              <a:t>kada</a:t>
            </a:r>
            <a:r>
              <a:rPr lang="en-US" dirty="0" smtClean="0">
                <a:solidFill>
                  <a:schemeClr val="tx1"/>
                </a:solidFill>
              </a:rPr>
              <a:t> violasaun</a:t>
            </a:r>
          </a:p>
          <a:p>
            <a:endParaRPr lang="en-US" dirty="0"/>
          </a:p>
        </p:txBody>
      </p:sp>
      <p:sp>
        <p:nvSpPr>
          <p:cNvPr id="4" name="Chevron 3">
            <a:hlinkClick r:id="rId2" action="ppaction://hlinkfile"/>
          </p:cNvPr>
          <p:cNvSpPr/>
          <p:nvPr/>
        </p:nvSpPr>
        <p:spPr>
          <a:xfrm>
            <a:off x="914400" y="2895600"/>
            <a:ext cx="228600" cy="152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hlinkClick r:id="rId3" action="ppaction://hlinksldjump"/>
          </p:cNvPr>
          <p:cNvSpPr/>
          <p:nvPr/>
        </p:nvSpPr>
        <p:spPr>
          <a:xfrm>
            <a:off x="86868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M-2 Rekolle </a:t>
            </a:r>
            <a:r>
              <a:rPr lang="en-US" dirty="0" err="1" smtClean="0"/>
              <a:t>Dadus</a:t>
            </a:r>
            <a:r>
              <a:rPr lang="en-US" dirty="0" smtClean="0"/>
              <a:t> iha Báze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Metodolojia oin-oin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Entrevista (autoridade no grupu </a:t>
            </a:r>
            <a:r>
              <a:rPr lang="en-US" sz="2400" dirty="0" err="1" smtClean="0">
                <a:solidFill>
                  <a:schemeClr val="tx1"/>
                </a:solidFill>
              </a:rPr>
              <a:t>tarjetu</a:t>
            </a:r>
            <a:r>
              <a:rPr lang="en-US" sz="2400" dirty="0" smtClean="0">
                <a:solidFill>
                  <a:schemeClr val="tx1"/>
                </a:solidFill>
              </a:rPr>
              <a:t>/populasaun)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Kestionáriu (autoridade no grupu </a:t>
            </a:r>
            <a:r>
              <a:rPr lang="en-US" sz="2400" dirty="0" err="1" smtClean="0">
                <a:solidFill>
                  <a:schemeClr val="tx1"/>
                </a:solidFill>
              </a:rPr>
              <a:t>tarjetu</a:t>
            </a:r>
            <a:r>
              <a:rPr lang="en-US" sz="2400" dirty="0" smtClean="0">
                <a:solidFill>
                  <a:schemeClr val="tx1"/>
                </a:solidFill>
              </a:rPr>
              <a:t>/)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Grupu </a:t>
            </a:r>
            <a:r>
              <a:rPr lang="en-US" sz="2400" dirty="0" err="1" smtClean="0">
                <a:solidFill>
                  <a:schemeClr val="tx1"/>
                </a:solidFill>
              </a:rPr>
              <a:t>Fokus</a:t>
            </a:r>
            <a:r>
              <a:rPr lang="en-US" sz="2400" dirty="0" smtClean="0">
                <a:solidFill>
                  <a:schemeClr val="tx1"/>
                </a:solidFill>
              </a:rPr>
              <a:t> (autoridade no grupu </a:t>
            </a:r>
            <a:r>
              <a:rPr lang="en-US" sz="2400" dirty="0" err="1" smtClean="0">
                <a:solidFill>
                  <a:schemeClr val="tx1"/>
                </a:solidFill>
              </a:rPr>
              <a:t>tarjetu</a:t>
            </a:r>
            <a:r>
              <a:rPr lang="en-US" sz="2400" dirty="0" smtClean="0">
                <a:solidFill>
                  <a:schemeClr val="tx1"/>
                </a:solidFill>
              </a:rPr>
              <a:t>/)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Observasaun </a:t>
            </a:r>
            <a:r>
              <a:rPr lang="en-US" sz="2400" dirty="0" err="1" smtClean="0">
                <a:solidFill>
                  <a:schemeClr val="tx1"/>
                </a:solidFill>
              </a:rPr>
              <a:t>Direta</a:t>
            </a:r>
            <a:r>
              <a:rPr lang="en-US" sz="2400" dirty="0" smtClean="0">
                <a:solidFill>
                  <a:schemeClr val="tx1"/>
                </a:solidFill>
              </a:rPr>
              <a:t> (fatin/fasilidade, dokumentu, projetu, atividade, “sasán”)</a:t>
            </a:r>
          </a:p>
          <a:p>
            <a:r>
              <a:rPr lang="en-US" dirty="0" smtClean="0"/>
              <a:t>Uza instrumentu ne'ebé dezenvolve durante faze M-AP</a:t>
            </a:r>
          </a:p>
          <a:p>
            <a:r>
              <a:rPr lang="en-US" dirty="0" smtClean="0"/>
              <a:t>Rejionál iha knaar importante atu rekolle </a:t>
            </a:r>
            <a:r>
              <a:rPr lang="en-US" dirty="0" err="1" smtClean="0"/>
              <a:t>dadus</a:t>
            </a:r>
            <a:endParaRPr lang="en-US" dirty="0" smtClean="0"/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Rejionál hatene area, populasaun no autoridade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Rekolle </a:t>
            </a:r>
            <a:r>
              <a:rPr lang="en-US" sz="1800" dirty="0" err="1" smtClean="0">
                <a:solidFill>
                  <a:schemeClr val="tx1"/>
                </a:solidFill>
              </a:rPr>
              <a:t>dadus</a:t>
            </a:r>
            <a:r>
              <a:rPr lang="en-US" sz="1800" dirty="0" smtClean="0">
                <a:solidFill>
                  <a:schemeClr val="tx1"/>
                </a:solidFill>
              </a:rPr>
              <a:t> liu husi instrumentu ida atividade ida ne'ebé simples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PDHJ </a:t>
            </a:r>
            <a:r>
              <a:rPr lang="en-US" sz="1800" dirty="0" err="1" smtClean="0">
                <a:solidFill>
                  <a:schemeClr val="tx1"/>
                </a:solidFill>
              </a:rPr>
              <a:t>gasta</a:t>
            </a:r>
            <a:r>
              <a:rPr lang="en-US" sz="1800" dirty="0" smtClean="0">
                <a:solidFill>
                  <a:schemeClr val="tx1"/>
                </a:solidFill>
              </a:rPr>
              <a:t> menus osan karik Rejionál mak apoiu rekolle </a:t>
            </a:r>
            <a:r>
              <a:rPr lang="en-US" sz="1800" dirty="0" err="1" smtClean="0">
                <a:solidFill>
                  <a:schemeClr val="tx1"/>
                </a:solidFill>
              </a:rPr>
              <a:t>dadus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Bele iha ekipa ema na’in 2: ida husi Dili no ida husi Rejionál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6868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M-3 Análize </a:t>
            </a:r>
            <a:r>
              <a:rPr lang="en-US" dirty="0" err="1" smtClean="0"/>
              <a:t>Dadus</a:t>
            </a:r>
            <a:r>
              <a:rPr lang="en-US" dirty="0" smtClean="0"/>
              <a:t> husi Báze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013960"/>
          </a:xfrm>
        </p:spPr>
        <p:txBody>
          <a:bodyPr/>
          <a:lstStyle/>
          <a:p>
            <a:r>
              <a:rPr lang="en-US" dirty="0" smtClean="0"/>
              <a:t>Hatama </a:t>
            </a:r>
            <a:r>
              <a:rPr lang="en-US" dirty="0" err="1" smtClean="0"/>
              <a:t>dadus</a:t>
            </a:r>
            <a:r>
              <a:rPr lang="en-US" dirty="0" smtClean="0"/>
              <a:t> iha báze </a:t>
            </a:r>
            <a:r>
              <a:rPr lang="en-US" dirty="0" err="1" smtClean="0"/>
              <a:t>dadus</a:t>
            </a:r>
            <a:r>
              <a:rPr lang="en-US" dirty="0" smtClean="0"/>
              <a:t> sira</a:t>
            </a:r>
          </a:p>
          <a:p>
            <a:r>
              <a:rPr lang="en-US" dirty="0" smtClean="0"/>
              <a:t>Analiza “trends”</a:t>
            </a:r>
          </a:p>
          <a:p>
            <a:pPr lvl="1"/>
            <a:r>
              <a:rPr lang="en-US" dirty="0" err="1" smtClean="0"/>
              <a:t>E.z</a:t>
            </a:r>
            <a:r>
              <a:rPr lang="en-US" dirty="0" smtClean="0"/>
              <a:t>. sub-distritu “di’ak liu” vs. “</a:t>
            </a:r>
            <a:r>
              <a:rPr lang="en-US" dirty="0" err="1" smtClean="0"/>
              <a:t>a’at</a:t>
            </a:r>
            <a:r>
              <a:rPr lang="en-US" dirty="0" smtClean="0"/>
              <a:t> liu”</a:t>
            </a:r>
          </a:p>
          <a:p>
            <a:pPr lvl="1"/>
            <a:r>
              <a:rPr lang="en-US" dirty="0" smtClean="0"/>
              <a:t>Problema prinsipál sá ida?</a:t>
            </a:r>
          </a:p>
          <a:p>
            <a:r>
              <a:rPr lang="en-US" dirty="0" smtClean="0"/>
              <a:t>Halo gráfiku no halo estatístika</a:t>
            </a:r>
          </a:p>
          <a:p>
            <a:endParaRPr lang="en-US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5562600" y="3124200"/>
          <a:ext cx="3200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04800" y="3810000"/>
          <a:ext cx="464820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hevron 5">
            <a:hlinkClick r:id="rId4" action="ppaction://hlinksldjump"/>
          </p:cNvPr>
          <p:cNvSpPr/>
          <p:nvPr/>
        </p:nvSpPr>
        <p:spPr>
          <a:xfrm>
            <a:off x="86868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M-4 Kontribui ba </a:t>
            </a:r>
            <a:r>
              <a:rPr lang="en-US" dirty="0" err="1" smtClean="0"/>
              <a:t>Buletin</a:t>
            </a:r>
            <a:r>
              <a:rPr lang="en-US" dirty="0" smtClean="0"/>
              <a:t> Monitorizasaun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Buletin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fulan 3 </a:t>
            </a:r>
            <a:r>
              <a:rPr lang="en-US" sz="2000" dirty="0" smtClean="0"/>
              <a:t>(bazeia ba </a:t>
            </a:r>
            <a:r>
              <a:rPr lang="en-US" sz="2000" u="sng" dirty="0" err="1" smtClean="0">
                <a:solidFill>
                  <a:schemeClr val="accent2">
                    <a:lumMod val="75000"/>
                  </a:schemeClr>
                </a:solidFill>
              </a:rPr>
              <a:t>modellu</a:t>
            </a:r>
            <a:r>
              <a:rPr lang="en-US" sz="2000" dirty="0" smtClean="0"/>
              <a:t>)</a:t>
            </a:r>
            <a:endParaRPr lang="en-US" dirty="0" smtClean="0"/>
          </a:p>
          <a:p>
            <a:r>
              <a:rPr lang="en-US" dirty="0" smtClean="0"/>
              <a:t>Inklui informasaun kona-ba servisu monitorizasaun PDHJ</a:t>
            </a:r>
          </a:p>
          <a:p>
            <a:pPr lvl="1"/>
            <a:r>
              <a:rPr lang="en-US" dirty="0" smtClean="0"/>
              <a:t>Rezumu </a:t>
            </a:r>
            <a:r>
              <a:rPr lang="en-US" dirty="0" err="1" smtClean="0"/>
              <a:t>dadus</a:t>
            </a:r>
            <a:r>
              <a:rPr lang="en-US" dirty="0" smtClean="0"/>
              <a:t> ne'ebé rekolle</a:t>
            </a:r>
          </a:p>
          <a:p>
            <a:pPr lvl="1"/>
            <a:r>
              <a:rPr lang="en-US" dirty="0" smtClean="0"/>
              <a:t>Relatóriu Monitorizasaun ne'ebé fó sai iha fulan 3 nia laran</a:t>
            </a:r>
          </a:p>
          <a:p>
            <a:pPr lvl="1"/>
            <a:r>
              <a:rPr lang="en-US" dirty="0" smtClean="0"/>
              <a:t>Enkontru Públiku ne'ebé halo ona iha fulan 3 nia laran</a:t>
            </a:r>
          </a:p>
          <a:p>
            <a:pPr lvl="1"/>
            <a:r>
              <a:rPr lang="en-US" dirty="0" smtClean="0"/>
              <a:t>Relatóriu </a:t>
            </a:r>
            <a:r>
              <a:rPr lang="en-US" dirty="0" err="1" smtClean="0"/>
              <a:t>Implementasaun</a:t>
            </a:r>
            <a:r>
              <a:rPr lang="en-US" dirty="0" smtClean="0"/>
              <a:t> Rekomendasaun ne'ebé fó sai iha fulan 3 nia laran</a:t>
            </a:r>
          </a:p>
          <a:p>
            <a:r>
              <a:rPr lang="en-US" dirty="0" smtClean="0"/>
              <a:t>Importante </a:t>
            </a:r>
            <a:r>
              <a:rPr lang="en-US" dirty="0" err="1" smtClean="0"/>
              <a:t>Buletin</a:t>
            </a:r>
            <a:r>
              <a:rPr lang="en-US" dirty="0" smtClean="0"/>
              <a:t> tanba garante informasaun ba públiku regular</a:t>
            </a:r>
          </a:p>
          <a:p>
            <a:pPr lvl="1"/>
            <a:r>
              <a:rPr lang="en-US" dirty="0" smtClean="0"/>
              <a:t>Tanba monitorizasaun ida-idak hala’o iha tempu la hanesan, importante garante públiku hatene kona-ba servisu PDHJ nian</a:t>
            </a:r>
          </a:p>
          <a:p>
            <a:pPr lvl="1"/>
            <a:r>
              <a:rPr lang="en-US" dirty="0" smtClean="0"/>
              <a:t>Fó </a:t>
            </a:r>
            <a:r>
              <a:rPr lang="en-US" dirty="0" err="1" smtClean="0"/>
              <a:t>motivasaun</a:t>
            </a:r>
            <a:r>
              <a:rPr lang="en-US" dirty="0" smtClean="0"/>
              <a:t> ba PDHJ DMA/</a:t>
            </a:r>
            <a:r>
              <a:rPr lang="en-US" dirty="0" err="1" smtClean="0"/>
              <a:t>DMP</a:t>
            </a:r>
            <a:r>
              <a:rPr lang="en-US" dirty="0" smtClean="0"/>
              <a:t> rasik</a:t>
            </a:r>
          </a:p>
          <a:p>
            <a:pPr lvl="1"/>
            <a:r>
              <a:rPr lang="en-US" dirty="0" smtClean="0"/>
              <a:t>Ajuda ekipa monitorizasaun atu halo “</a:t>
            </a:r>
            <a:r>
              <a:rPr lang="en-US" dirty="0" err="1" smtClean="0"/>
              <a:t>refleksaun</a:t>
            </a:r>
            <a:r>
              <a:rPr lang="en-US" dirty="0" smtClean="0"/>
              <a:t>” kona-ba progresu monitorizasaun</a:t>
            </a:r>
          </a:p>
          <a:p>
            <a:pPr lvl="1"/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6868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M-5 Esbosu Relatóriu Monitorizasaun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05800" cy="5486400"/>
          </a:xfrm>
        </p:spPr>
        <p:txBody>
          <a:bodyPr/>
          <a:lstStyle/>
          <a:p>
            <a:r>
              <a:rPr lang="en-US" sz="2700" dirty="0" smtClean="0"/>
              <a:t>Aumenta “Parte/Sesaun” ne'ebé falta (</a:t>
            </a:r>
            <a:r>
              <a:rPr lang="en-US" sz="2700" u="sng" dirty="0" err="1" smtClean="0">
                <a:solidFill>
                  <a:schemeClr val="accent2">
                    <a:lumMod val="50000"/>
                  </a:schemeClr>
                </a:solidFill>
              </a:rPr>
              <a:t>modellu</a:t>
            </a:r>
            <a:r>
              <a:rPr lang="en-US" sz="2700" dirty="0" smtClean="0"/>
              <a:t>)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2400" b="1" dirty="0" smtClean="0"/>
              <a:t>Parte E: Rezultadu Rekolle </a:t>
            </a:r>
            <a:r>
              <a:rPr lang="en-US" sz="2400" b="1" dirty="0" err="1" smtClean="0"/>
              <a:t>Dadus</a:t>
            </a:r>
            <a:endParaRPr lang="en-US" sz="2400" b="1" dirty="0" smtClean="0"/>
          </a:p>
          <a:p>
            <a:pPr lvl="3"/>
            <a:r>
              <a:rPr lang="en-US" dirty="0" smtClean="0"/>
              <a:t>Dezenvolve </a:t>
            </a:r>
            <a:r>
              <a:rPr lang="en-US" dirty="0" err="1" smtClean="0"/>
              <a:t>estatistika</a:t>
            </a:r>
            <a:r>
              <a:rPr lang="en-US" dirty="0" smtClean="0"/>
              <a:t> no </a:t>
            </a:r>
            <a:r>
              <a:rPr lang="en-US" dirty="0" err="1" smtClean="0"/>
              <a:t>grafiu</a:t>
            </a:r>
            <a:r>
              <a:rPr lang="en-US" dirty="0" smtClean="0"/>
              <a:t> atu hatudu  “</a:t>
            </a:r>
            <a:r>
              <a:rPr lang="en-US" dirty="0" err="1" smtClean="0"/>
              <a:t>evidensia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Aumenta “opiniaun” ka “esplikasaun ba iha estatístika no gráfiku</a:t>
            </a:r>
          </a:p>
          <a:p>
            <a:pPr>
              <a:buNone/>
            </a:pPr>
            <a:r>
              <a:rPr lang="en-US" sz="2400" b="1" dirty="0" smtClean="0"/>
              <a:t>Parte F: Konkluzaun</a:t>
            </a:r>
          </a:p>
          <a:p>
            <a:pPr lvl="3"/>
            <a:r>
              <a:rPr lang="en-US" dirty="0" err="1" smtClean="0"/>
              <a:t>Prinsipal</a:t>
            </a:r>
            <a:r>
              <a:rPr lang="en-US" dirty="0" smtClean="0"/>
              <a:t> konkluzaun:  halo ligasaun rezultadu (“desk review” no </a:t>
            </a:r>
            <a:r>
              <a:rPr lang="en-US" dirty="0" err="1" smtClean="0"/>
              <a:t>dadus</a:t>
            </a:r>
            <a:r>
              <a:rPr lang="en-US" dirty="0" smtClean="0"/>
              <a:t>) ba iha violasaun ka “protesaun”</a:t>
            </a:r>
          </a:p>
          <a:p>
            <a:pPr>
              <a:buNone/>
            </a:pPr>
            <a:r>
              <a:rPr lang="en-US" sz="2400" b="1" dirty="0" smtClean="0"/>
              <a:t>Parte G: Rekomendasaun</a:t>
            </a:r>
          </a:p>
          <a:p>
            <a:pPr lvl="3"/>
            <a:r>
              <a:rPr lang="en-US" dirty="0" smtClean="0"/>
              <a:t>Rekomendasaun atu iha </a:t>
            </a:r>
            <a:r>
              <a:rPr lang="en-US" dirty="0" err="1" smtClean="0"/>
              <a:t>ideias</a:t>
            </a:r>
            <a:r>
              <a:rPr lang="en-US" dirty="0" smtClean="0"/>
              <a:t> kona-ba hakat </a:t>
            </a:r>
            <a:r>
              <a:rPr lang="en-US" dirty="0" err="1" smtClean="0"/>
              <a:t>pratiku</a:t>
            </a:r>
            <a:r>
              <a:rPr lang="en-US" dirty="0" smtClean="0"/>
              <a:t> (hanesan “constructive criticism”)</a:t>
            </a:r>
          </a:p>
          <a:p>
            <a:pPr lvl="3"/>
            <a:r>
              <a:rPr lang="en-US" dirty="0" smtClean="0"/>
              <a:t>Inklui  “</a:t>
            </a:r>
            <a:r>
              <a:rPr lang="en-US" dirty="0" err="1" smtClean="0"/>
              <a:t>Exemplu</a:t>
            </a:r>
            <a:r>
              <a:rPr lang="en-US" dirty="0" smtClean="0"/>
              <a:t> Di’ak” – (hanesan ezemplu husi Distritu </a:t>
            </a:r>
            <a:r>
              <a:rPr lang="en-US" dirty="0" err="1" smtClean="0"/>
              <a:t>Liquica</a:t>
            </a:r>
            <a:r>
              <a:rPr lang="en-US" dirty="0" smtClean="0"/>
              <a:t>, Administrasaun Saúde </a:t>
            </a:r>
            <a:r>
              <a:rPr lang="en-US" dirty="0" err="1" smtClean="0"/>
              <a:t>Distrital</a:t>
            </a:r>
            <a:r>
              <a:rPr lang="en-US" dirty="0" smtClean="0"/>
              <a:t>, PDHJ rekomenda katak XXX)</a:t>
            </a:r>
          </a:p>
          <a:p>
            <a:pPr lvl="3"/>
            <a:r>
              <a:rPr lang="en-US" dirty="0" smtClean="0"/>
              <a:t>Identifika </a:t>
            </a:r>
            <a:r>
              <a:rPr lang="en-US" dirty="0" err="1" smtClean="0"/>
              <a:t>expresamente</a:t>
            </a:r>
            <a:r>
              <a:rPr lang="en-US" dirty="0" smtClean="0"/>
              <a:t> TL rekomendasaun </a:t>
            </a:r>
            <a:r>
              <a:rPr lang="en-US" dirty="0" err="1" smtClean="0"/>
              <a:t>UPR</a:t>
            </a:r>
            <a:r>
              <a:rPr lang="en-US" dirty="0" smtClean="0"/>
              <a:t> no </a:t>
            </a:r>
            <a:r>
              <a:rPr lang="en-US" dirty="0" err="1" smtClean="0"/>
              <a:t>komite</a:t>
            </a:r>
            <a:r>
              <a:rPr lang="en-US" dirty="0" smtClean="0"/>
              <a:t> tratadu </a:t>
            </a:r>
            <a:r>
              <a:rPr lang="en-US" dirty="0" err="1" smtClean="0"/>
              <a:t>direitus</a:t>
            </a:r>
            <a:r>
              <a:rPr lang="en-US" dirty="0" smtClean="0"/>
              <a:t> </a:t>
            </a:r>
            <a:r>
              <a:rPr lang="en-US" dirty="0" err="1" smtClean="0"/>
              <a:t>humanus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6868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82200" y="152401"/>
          <a:ext cx="8610600" cy="639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442848">
                <a:tc>
                  <a:txBody>
                    <a:bodyPr/>
                    <a:lstStyle/>
                    <a:p>
                      <a:r>
                        <a:rPr lang="en-US" dirty="0" smtClean="0"/>
                        <a:t>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Relatóriu Monitorizasaun</a:t>
                      </a:r>
                      <a:endParaRPr lang="en-US" dirty="0"/>
                    </a:p>
                  </a:txBody>
                  <a:tcPr/>
                </a:tc>
              </a:tr>
              <a:tr h="10919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Mandatu PDHJ kona-ba Monitorizasaun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(A)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Mandatu PDHJ kona-ba Monitorizasaun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919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(B) Metodolojia Monitorizasaun</a:t>
                      </a:r>
                    </a:p>
                    <a:p>
                      <a:r>
                        <a:rPr lang="en-US" dirty="0" smtClean="0"/>
                        <a:t>(Planu)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(B) Metodolojia Monitorizasaun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(Planu)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Implementasaun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64367">
                <a:tc>
                  <a:txBody>
                    <a:bodyPr/>
                    <a:lstStyle/>
                    <a:p>
                      <a:r>
                        <a:rPr lang="en-US" dirty="0" smtClean="0"/>
                        <a:t>(C) </a:t>
                      </a:r>
                      <a:r>
                        <a:rPr lang="en-US" dirty="0" err="1" smtClean="0"/>
                        <a:t>Perspektiva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Relevante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(C)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Perspektiva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Politika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Relevante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64367">
                <a:tc>
                  <a:txBody>
                    <a:bodyPr/>
                    <a:lstStyle/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Padraun, Prinsípiu, Violasaun no Lejizlasaun </a:t>
                      </a:r>
                      <a:r>
                        <a:rPr lang="en-US" dirty="0" err="1" smtClean="0"/>
                        <a:t>Relevante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(D) Padraun, Prinsípiu, Violasaun no Lejizlasaun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Relevante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(E)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Rezultadu Rekolle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Dadus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(F) Konkluzaun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(G) Rekomendasaun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4367">
                <a:tc>
                  <a:txBody>
                    <a:bodyPr/>
                    <a:lstStyle/>
                    <a:p>
                      <a:pPr marL="454025" lvl="1" indent="-342900"/>
                      <a:r>
                        <a:rPr lang="en-US" dirty="0" err="1" smtClean="0"/>
                        <a:t>Aneksu</a:t>
                      </a:r>
                      <a:r>
                        <a:rPr lang="en-US" dirty="0" smtClean="0"/>
                        <a:t> A: Instrumentu Rekolle </a:t>
                      </a:r>
                      <a:r>
                        <a:rPr lang="en-US" dirty="0" err="1" smtClean="0"/>
                        <a:t>Dadus</a:t>
                      </a:r>
                      <a:endParaRPr lang="en-US" dirty="0" smtClean="0"/>
                    </a:p>
                    <a:p>
                      <a:pPr marL="454025" lvl="1" indent="-342900"/>
                      <a:r>
                        <a:rPr lang="en-US" dirty="0" err="1" smtClean="0"/>
                        <a:t>Aneksu</a:t>
                      </a:r>
                      <a:r>
                        <a:rPr lang="en-US" dirty="0" smtClean="0"/>
                        <a:t> B: Lista Dokumentu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4025" lvl="1" indent="-342900"/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Aneksu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A: Instrumentu Rekolle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Dadus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454025" lvl="1" indent="-342900"/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Aneksu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B: Lista Dokumentu</a:t>
                      </a:r>
                    </a:p>
                    <a:p>
                      <a:pPr marL="454025" lvl="1" indent="-342900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Aneksu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C: Hatán husi Instituisaun Publika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1108 L -1.05416 0.01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5417 0.01111 L 0.25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DM-1 Revizaun no Aprovasaun Relatóriu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Aprova husi </a:t>
            </a:r>
            <a:r>
              <a:rPr lang="en-US" dirty="0" err="1" smtClean="0"/>
              <a:t>KJM</a:t>
            </a:r>
            <a:endParaRPr lang="en-US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Fahe ba iha membru </a:t>
            </a:r>
            <a:r>
              <a:rPr lang="en-US" sz="2400" dirty="0" err="1" smtClean="0">
                <a:solidFill>
                  <a:schemeClr val="tx1"/>
                </a:solidFill>
              </a:rPr>
              <a:t>KJM</a:t>
            </a:r>
            <a:r>
              <a:rPr lang="en-US" sz="2400" dirty="0" smtClean="0">
                <a:solidFill>
                  <a:schemeClr val="tx1"/>
                </a:solidFill>
              </a:rPr>
              <a:t> ba komentáriu (oral no hakerek)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Checklist Esbosu Relatóriu </a:t>
            </a:r>
            <a:r>
              <a:rPr lang="en-US" sz="2400" dirty="0" smtClean="0"/>
              <a:t>(</a:t>
            </a:r>
            <a:r>
              <a:rPr lang="en-US" sz="2400" u="sng" dirty="0" err="1" smtClean="0">
                <a:solidFill>
                  <a:srgbClr val="0070C0"/>
                </a:solidFill>
              </a:rPr>
              <a:t>modellu</a:t>
            </a:r>
            <a:r>
              <a:rPr lang="en-US" sz="2400" dirty="0" smtClean="0"/>
              <a:t>)</a:t>
            </a:r>
          </a:p>
          <a:p>
            <a:pPr lvl="1"/>
            <a:endParaRPr lang="en-US" sz="2400" dirty="0" smtClean="0"/>
          </a:p>
          <a:p>
            <a:r>
              <a:rPr lang="en-US" sz="2700" dirty="0" err="1" smtClean="0"/>
              <a:t>KJM</a:t>
            </a:r>
            <a:r>
              <a:rPr lang="en-US" sz="2700" dirty="0" smtClean="0"/>
              <a:t> bele sujere rekolle </a:t>
            </a:r>
            <a:r>
              <a:rPr lang="en-US" sz="2700" dirty="0" err="1" smtClean="0"/>
              <a:t>dadus</a:t>
            </a:r>
            <a:r>
              <a:rPr lang="en-US" sz="2700" dirty="0" smtClean="0"/>
              <a:t> tan, revizaun linguajen, </a:t>
            </a:r>
            <a:r>
              <a:rPr lang="en-US" sz="2700" dirty="0" err="1" smtClean="0"/>
              <a:t>grafiku</a:t>
            </a:r>
            <a:r>
              <a:rPr lang="en-US" sz="2700" dirty="0" smtClean="0"/>
              <a:t> tan, troka rekomendasaun, </a:t>
            </a:r>
            <a:r>
              <a:rPr lang="en-US" sz="2700" dirty="0" err="1" smtClean="0"/>
              <a:t>sst</a:t>
            </a:r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DM-2 Komentáriu husi Respondente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Hanesan ba iha Investigasaun – husu komentáriu husi Respondente (loron 15 ??)</a:t>
            </a:r>
          </a:p>
          <a:p>
            <a:endParaRPr lang="en-US" dirty="0" smtClean="0"/>
          </a:p>
          <a:p>
            <a:r>
              <a:rPr lang="en-US" dirty="0" smtClean="0"/>
              <a:t>Inklui enkontru ho DG (husi Diretór) atu fó esbosu relatóriu iha liman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karta amizade</a:t>
            </a:r>
            <a:r>
              <a:rPr lang="en-US" dirty="0" smtClean="0"/>
              <a:t> (</a:t>
            </a:r>
            <a:r>
              <a:rPr lang="en-US" u="sng" dirty="0" err="1" smtClean="0"/>
              <a:t>modellu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Entrega relatóriu ba iha autoridade </a:t>
            </a:r>
            <a:r>
              <a:rPr lang="en-US" dirty="0" err="1" smtClean="0">
                <a:solidFill>
                  <a:schemeClr val="tx1"/>
                </a:solidFill>
              </a:rPr>
              <a:t>mazimu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Husu “Respondente” atu fó “hatán” ba iha rekomendasaun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Simu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Simu </a:t>
            </a:r>
            <a:r>
              <a:rPr lang="en-US" dirty="0" err="1" smtClean="0">
                <a:solidFill>
                  <a:schemeClr val="tx1"/>
                </a:solidFill>
              </a:rPr>
              <a:t>parsial</a:t>
            </a:r>
            <a:r>
              <a:rPr lang="en-US" dirty="0" smtClean="0">
                <a:solidFill>
                  <a:schemeClr val="tx1"/>
                </a:solidFill>
              </a:rPr>
              <a:t> (ho esplikasaun)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 simu/Rejeita (ho esplikasaun)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Sei </a:t>
            </a:r>
            <a:r>
              <a:rPr lang="en-US" dirty="0" err="1" smtClean="0">
                <a:solidFill>
                  <a:schemeClr val="tx1"/>
                </a:solidFill>
              </a:rPr>
              <a:t>implementa</a:t>
            </a:r>
            <a:r>
              <a:rPr lang="en-US" dirty="0" smtClean="0">
                <a:solidFill>
                  <a:schemeClr val="tx1"/>
                </a:solidFill>
              </a:rPr>
              <a:t> hela (ho esplikasaun)</a:t>
            </a:r>
          </a:p>
          <a:p>
            <a:pPr lvl="1"/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DM-3 “Revizaun” Relatóriu no Asina husi Provedor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dirty="0" smtClean="0">
                <a:solidFill>
                  <a:schemeClr val="tx1"/>
                </a:solidFill>
              </a:rPr>
              <a:t>Karik PDHJ SIMU HATÁN husi Respondente:</a:t>
            </a:r>
          </a:p>
          <a:p>
            <a:pPr lvl="2"/>
            <a:r>
              <a:rPr lang="en-US" sz="2100" dirty="0" smtClean="0"/>
              <a:t>“copy” no “paste” esplikasaun ba iha Rekomendasaun (</a:t>
            </a:r>
            <a:r>
              <a:rPr lang="en-US" sz="2100" dirty="0" err="1" smtClean="0"/>
              <a:t>la’os</a:t>
            </a:r>
            <a:r>
              <a:rPr lang="en-US" sz="2100" dirty="0" smtClean="0"/>
              <a:t> atu troka </a:t>
            </a:r>
            <a:r>
              <a:rPr lang="en-US" sz="2100" dirty="0" err="1" smtClean="0"/>
              <a:t>relatoriu</a:t>
            </a:r>
            <a:r>
              <a:rPr lang="en-US" sz="2100" dirty="0" smtClean="0"/>
              <a:t>/konkluzaun sira ka aumenta buat ruma)</a:t>
            </a:r>
          </a:p>
          <a:p>
            <a:pPr lvl="2"/>
            <a:r>
              <a:rPr lang="en-US" sz="2100" dirty="0" smtClean="0"/>
              <a:t>Hatama kopia surat </a:t>
            </a:r>
            <a:r>
              <a:rPr lang="en-US" sz="2100" dirty="0" err="1" smtClean="0"/>
              <a:t>hatan</a:t>
            </a:r>
            <a:r>
              <a:rPr lang="en-US" sz="2100" dirty="0" smtClean="0"/>
              <a:t> hanesan </a:t>
            </a:r>
            <a:r>
              <a:rPr lang="en-US" sz="2100" dirty="0" err="1" smtClean="0"/>
              <a:t>aneksu</a:t>
            </a:r>
            <a:endParaRPr lang="en-US" sz="2100" dirty="0" smtClean="0"/>
          </a:p>
          <a:p>
            <a:pPr lvl="2"/>
            <a:r>
              <a:rPr lang="en-US" sz="2100" dirty="0" smtClean="0"/>
              <a:t>If reply from respondent: “copy” and “paste” their response to recommendations – and add as an Annex the copy of reply)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Karik PDHJ LA SIMU HATÁN </a:t>
            </a:r>
          </a:p>
          <a:p>
            <a:pPr lvl="2"/>
            <a:r>
              <a:rPr lang="en-US" sz="2100" dirty="0" smtClean="0">
                <a:solidFill>
                  <a:schemeClr val="tx1"/>
                </a:solidFill>
              </a:rPr>
              <a:t>Hakerek “la simu hatán” iha PARTE B husi Relatóriu (Metodolojia)</a:t>
            </a:r>
          </a:p>
          <a:p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Rezumu Proposta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1904999"/>
          </a:xfr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Tuir Faze: Faze 4</a:t>
            </a:r>
            <a:endParaRPr lang="en-US" dirty="0" smtClean="0"/>
          </a:p>
          <a:p>
            <a:pPr lvl="0"/>
            <a:r>
              <a:rPr lang="en-US" b="1" dirty="0" smtClean="0"/>
              <a:t>Molok Monitorizasaun: </a:t>
            </a:r>
            <a:r>
              <a:rPr lang="en-US" dirty="0" smtClean="0"/>
              <a:t>M-AP (</a:t>
            </a:r>
            <a:r>
              <a:rPr lang="en-US" dirty="0" err="1" smtClean="0"/>
              <a:t>Monit</a:t>
            </a:r>
            <a:r>
              <a:rPr lang="en-US" dirty="0" smtClean="0"/>
              <a:t>. –Avaliasaun </a:t>
            </a:r>
            <a:r>
              <a:rPr lang="en-US" dirty="0" err="1" smtClean="0"/>
              <a:t>Preliminar</a:t>
            </a:r>
            <a:r>
              <a:rPr lang="en-US" dirty="0" smtClean="0"/>
              <a:t>)</a:t>
            </a:r>
          </a:p>
          <a:p>
            <a:pPr lvl="0"/>
            <a:r>
              <a:rPr lang="en-US" b="1" dirty="0" smtClean="0"/>
              <a:t>Monitorizasaun:  </a:t>
            </a:r>
            <a:r>
              <a:rPr lang="en-US" dirty="0" err="1" smtClean="0"/>
              <a:t>rekolleda</a:t>
            </a:r>
            <a:r>
              <a:rPr lang="en-US" dirty="0" smtClean="0"/>
              <a:t> </a:t>
            </a:r>
            <a:r>
              <a:rPr lang="en-US" dirty="0" err="1" smtClean="0"/>
              <a:t>dadus</a:t>
            </a:r>
            <a:r>
              <a:rPr lang="en-US" dirty="0" smtClean="0"/>
              <a:t> iha </a:t>
            </a:r>
            <a:r>
              <a:rPr lang="en-US" dirty="0" err="1" smtClean="0"/>
              <a:t>baze</a:t>
            </a:r>
            <a:r>
              <a:rPr lang="en-US" dirty="0" smtClean="0"/>
              <a:t>, analiza informasaun no esbosu relatóriu</a:t>
            </a:r>
          </a:p>
          <a:p>
            <a:pPr lvl="0"/>
            <a:r>
              <a:rPr lang="en-US" b="1" dirty="0" smtClean="0"/>
              <a:t>Pos-Monitoring: </a:t>
            </a:r>
            <a:r>
              <a:rPr lang="en-US" dirty="0" smtClean="0"/>
              <a:t>reporting conclusion</a:t>
            </a:r>
          </a:p>
          <a:p>
            <a:pPr lvl="0"/>
            <a:r>
              <a:rPr lang="en-US" b="1" dirty="0" smtClean="0"/>
              <a:t>Advokasia no Haree Tuir </a:t>
            </a:r>
            <a:r>
              <a:rPr lang="en-US" b="1" dirty="0" err="1" smtClean="0"/>
              <a:t>Implementasaun</a:t>
            </a:r>
            <a:r>
              <a:rPr lang="en-US" b="1" dirty="0" smtClean="0"/>
              <a:t> Rekomendasaun : </a:t>
            </a:r>
            <a:r>
              <a:rPr lang="en-US" dirty="0" smtClean="0"/>
              <a:t>atividade advokasia no rekolle </a:t>
            </a:r>
            <a:r>
              <a:rPr lang="en-US" dirty="0" err="1" smtClean="0"/>
              <a:t>dadus</a:t>
            </a:r>
            <a:r>
              <a:rPr lang="en-US" dirty="0" smtClean="0"/>
              <a:t> iha báze atu identifika karik iha </a:t>
            </a:r>
            <a:r>
              <a:rPr lang="en-US" dirty="0" err="1" smtClean="0"/>
              <a:t>mudansa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953000"/>
            <a:ext cx="82296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noProof="0" dirty="0" smtClean="0"/>
              <a:t>Prosesu Koletivu no Individual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KJM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Komité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Jestaun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Monitorizasaun ;-)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baseline="0" dirty="0" smtClean="0"/>
              <a:t>Knaar husi “Peer</a:t>
            </a:r>
            <a:r>
              <a:rPr lang="en-US" sz="2000" b="0" dirty="0" smtClean="0"/>
              <a:t> Review” (diskusaun entre pares)</a:t>
            </a:r>
            <a:endParaRPr lang="en-US" sz="2000" b="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baseline="0" dirty="0" smtClean="0"/>
              <a:t>Pozisaun</a:t>
            </a:r>
            <a:r>
              <a:rPr lang="en-US" sz="2000" dirty="0" smtClean="0"/>
              <a:t>-xave husi Monitor </a:t>
            </a:r>
            <a:r>
              <a:rPr lang="en-US" sz="2000" dirty="0" err="1" smtClean="0"/>
              <a:t>Prinsipal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81400"/>
            <a:ext cx="8229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noProof="0" dirty="0" smtClean="0"/>
              <a:t>Dalan badak liu ba Monitorizasaun Urjente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Adv-1 Publika Relatóriu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err="1" smtClean="0">
                <a:solidFill>
                  <a:schemeClr val="tx1"/>
                </a:solidFill>
              </a:rPr>
              <a:t>Impresaun</a:t>
            </a:r>
            <a:r>
              <a:rPr lang="en-US" sz="2700" dirty="0" smtClean="0">
                <a:solidFill>
                  <a:schemeClr val="tx1"/>
                </a:solidFill>
              </a:rPr>
              <a:t> Relatóriu</a:t>
            </a:r>
          </a:p>
          <a:p>
            <a:pPr lvl="2"/>
            <a:r>
              <a:rPr lang="en-US" sz="2100" dirty="0" smtClean="0">
                <a:solidFill>
                  <a:schemeClr val="tx1"/>
                </a:solidFill>
              </a:rPr>
              <a:t>simples</a:t>
            </a:r>
          </a:p>
          <a:p>
            <a:r>
              <a:rPr lang="en-US" sz="2700" dirty="0" smtClean="0"/>
              <a:t>Identifika lista distribuisaun</a:t>
            </a:r>
          </a:p>
          <a:p>
            <a:pPr lvl="2"/>
            <a:r>
              <a:rPr lang="en-US" dirty="0" smtClean="0"/>
              <a:t>Instituisaun publika (nivel sentrál no </a:t>
            </a:r>
            <a:r>
              <a:rPr lang="en-US" dirty="0" err="1" smtClean="0"/>
              <a:t>distrital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ONG</a:t>
            </a:r>
            <a:endParaRPr lang="en-US" dirty="0" smtClean="0"/>
          </a:p>
          <a:p>
            <a:pPr lvl="2"/>
            <a:r>
              <a:rPr lang="en-US" dirty="0" err="1" smtClean="0"/>
              <a:t>Midia</a:t>
            </a:r>
            <a:endParaRPr lang="en-US" dirty="0" smtClean="0"/>
          </a:p>
          <a:p>
            <a:pPr lvl="2"/>
            <a:r>
              <a:rPr lang="en-US" dirty="0" smtClean="0"/>
              <a:t>Grupu </a:t>
            </a:r>
            <a:r>
              <a:rPr lang="en-US" dirty="0" err="1" smtClean="0"/>
              <a:t>relevante</a:t>
            </a:r>
            <a:r>
              <a:rPr lang="en-US" dirty="0" smtClean="0"/>
              <a:t> (</a:t>
            </a:r>
            <a:r>
              <a:rPr lang="en-US" dirty="0" err="1" smtClean="0"/>
              <a:t>ParPol</a:t>
            </a:r>
            <a:r>
              <a:rPr lang="en-US" dirty="0" smtClean="0"/>
              <a:t>, Asosiasaun, </a:t>
            </a:r>
            <a:r>
              <a:rPr lang="en-US" dirty="0" err="1" smtClean="0"/>
              <a:t>sst</a:t>
            </a:r>
            <a:r>
              <a:rPr lang="en-US" dirty="0" smtClean="0"/>
              <a:t>)</a:t>
            </a:r>
          </a:p>
          <a:p>
            <a:r>
              <a:rPr lang="en-US" sz="2700" dirty="0" smtClean="0">
                <a:solidFill>
                  <a:schemeClr val="tx1"/>
                </a:solidFill>
              </a:rPr>
              <a:t>Prepara Press Release (</a:t>
            </a:r>
            <a:r>
              <a:rPr lang="en-US" sz="2700" u="sng" dirty="0" err="1" smtClean="0">
                <a:solidFill>
                  <a:schemeClr val="accent2">
                    <a:lumMod val="50000"/>
                  </a:schemeClr>
                </a:solidFill>
              </a:rPr>
              <a:t>mata</a:t>
            </a:r>
            <a:r>
              <a:rPr lang="en-US" sz="2700" u="sng" dirty="0" smtClean="0">
                <a:solidFill>
                  <a:schemeClr val="accent2">
                    <a:lumMod val="50000"/>
                  </a:schemeClr>
                </a:solidFill>
              </a:rPr>
              <a:t>-dalan</a:t>
            </a:r>
            <a:r>
              <a:rPr lang="en-US" sz="2700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sz="2100" dirty="0" smtClean="0"/>
              <a:t>Prepara husi Monitor </a:t>
            </a:r>
            <a:r>
              <a:rPr lang="en-US" sz="2100" dirty="0" err="1" smtClean="0"/>
              <a:t>Prinsipal</a:t>
            </a:r>
            <a:r>
              <a:rPr lang="en-US" sz="2100" dirty="0" smtClean="0"/>
              <a:t> (?)</a:t>
            </a:r>
          </a:p>
          <a:p>
            <a:pPr lvl="2"/>
            <a:r>
              <a:rPr lang="en-US" sz="2100" dirty="0" smtClean="0">
                <a:solidFill>
                  <a:schemeClr val="tx1"/>
                </a:solidFill>
              </a:rPr>
              <a:t>Edisaun husi Relasaun Publika (?)</a:t>
            </a:r>
          </a:p>
          <a:p>
            <a:r>
              <a:rPr lang="en-US" sz="2700" dirty="0" smtClean="0"/>
              <a:t>PDHJ Website</a:t>
            </a:r>
            <a:endParaRPr lang="en-US" sz="2700" dirty="0" smtClean="0">
              <a:solidFill>
                <a:schemeClr val="tx1"/>
              </a:solidFill>
            </a:endParaRPr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Adv-2 Enkontru Públiku iha Dili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 Instituisaun Respondente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Konvite espesífiku ba Diretór </a:t>
            </a:r>
            <a:r>
              <a:rPr lang="en-US" dirty="0" err="1" smtClean="0">
                <a:solidFill>
                  <a:schemeClr val="tx1"/>
                </a:solidFill>
              </a:rPr>
              <a:t>Jeral</a:t>
            </a:r>
            <a:r>
              <a:rPr lang="en-US" dirty="0" smtClean="0">
                <a:solidFill>
                  <a:schemeClr val="tx1"/>
                </a:solidFill>
              </a:rPr>
              <a:t> no </a:t>
            </a:r>
            <a:r>
              <a:rPr lang="en-US" dirty="0" err="1" smtClean="0">
                <a:solidFill>
                  <a:schemeClr val="tx1"/>
                </a:solidFill>
              </a:rPr>
              <a:t>Nasional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relevante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Adjuntu</a:t>
            </a:r>
            <a:r>
              <a:rPr lang="en-US" dirty="0" smtClean="0"/>
              <a:t> Provedor aprezenta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Monitor Prinsipál prepara </a:t>
            </a:r>
            <a:r>
              <a:rPr lang="en-US" dirty="0" err="1" smtClean="0">
                <a:solidFill>
                  <a:schemeClr val="tx1"/>
                </a:solidFill>
              </a:rPr>
              <a:t>PPT</a:t>
            </a:r>
            <a:r>
              <a:rPr lang="en-US" dirty="0" smtClean="0">
                <a:solidFill>
                  <a:schemeClr val="tx1"/>
                </a:solidFill>
              </a:rPr>
              <a:t> no nota </a:t>
            </a:r>
            <a:r>
              <a:rPr lang="en-US" dirty="0" err="1" smtClean="0">
                <a:solidFill>
                  <a:schemeClr val="tx1"/>
                </a:solidFill>
              </a:rPr>
              <a:t>aprezentasaun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u="sng" dirty="0" err="1" smtClean="0">
                <a:solidFill>
                  <a:schemeClr val="accent2">
                    <a:lumMod val="75000"/>
                  </a:schemeClr>
                </a:solidFill>
              </a:rPr>
              <a:t>modellu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2">
                    <a:lumMod val="75000"/>
                  </a:schemeClr>
                </a:solidFill>
              </a:rPr>
              <a:t>PPT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/>
              <a:t>Partisipasaun públiku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Membru Parlamentu husi Komisaun </a:t>
            </a:r>
            <a:r>
              <a:rPr lang="en-US" dirty="0" err="1" smtClean="0">
                <a:solidFill>
                  <a:schemeClr val="tx1"/>
                </a:solidFill>
              </a:rPr>
              <a:t>Relevante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Midia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Iha PDHJ (lalika </a:t>
            </a:r>
            <a:r>
              <a:rPr lang="en-US" dirty="0" err="1" smtClean="0"/>
              <a:t>gasta</a:t>
            </a:r>
            <a:r>
              <a:rPr lang="en-US" dirty="0" smtClean="0"/>
              <a:t> osan barak! ;-)</a:t>
            </a:r>
          </a:p>
          <a:p>
            <a:r>
              <a:rPr lang="en-US" dirty="0" smtClean="0"/>
              <a:t>Publika Press Release</a:t>
            </a:r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Adv-3 Enkontru Públiku iha Distritu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dirty="0" smtClean="0"/>
              <a:t>PDHJ reprezenta husi: Xefe DMA/</a:t>
            </a:r>
            <a:r>
              <a:rPr lang="en-US" sz="2700" dirty="0" err="1" smtClean="0"/>
              <a:t>DMP</a:t>
            </a:r>
            <a:r>
              <a:rPr lang="en-US" sz="2700" dirty="0" smtClean="0"/>
              <a:t> no Monitor Prinsipál</a:t>
            </a:r>
          </a:p>
          <a:p>
            <a:r>
              <a:rPr lang="en-US" sz="2700" dirty="0" smtClean="0"/>
              <a:t>Apoiu husi PDHJ Rejionál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Fasilita husi Diretór Rejionál</a:t>
            </a:r>
          </a:p>
          <a:p>
            <a:r>
              <a:rPr lang="en-US" sz="2700" dirty="0" smtClean="0"/>
              <a:t>Públiku: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Instituisaun publika </a:t>
            </a:r>
            <a:r>
              <a:rPr lang="en-US" sz="2100" dirty="0" err="1" smtClean="0">
                <a:solidFill>
                  <a:schemeClr val="tx1"/>
                </a:solidFill>
              </a:rPr>
              <a:t>relevante</a:t>
            </a:r>
            <a:endParaRPr lang="en-US" sz="21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ONG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Mídia lokál (radio komunidade)</a:t>
            </a:r>
          </a:p>
          <a:p>
            <a:pPr>
              <a:buNone/>
            </a:pPr>
            <a:endParaRPr lang="en-US" sz="2700" dirty="0" smtClean="0"/>
          </a:p>
          <a:p>
            <a:pPr>
              <a:buNone/>
            </a:pPr>
            <a:r>
              <a:rPr lang="en-US" sz="2700" dirty="0" smtClean="0"/>
              <a:t>Dala hira tuir númeru Distritu sai </a:t>
            </a:r>
            <a:r>
              <a:rPr lang="en-US" sz="2700" dirty="0" err="1" smtClean="0"/>
              <a:t>fokus</a:t>
            </a:r>
            <a:r>
              <a:rPr lang="en-US" sz="2700" dirty="0" smtClean="0"/>
              <a:t> ba iha rekolle </a:t>
            </a:r>
            <a:r>
              <a:rPr lang="en-US" sz="2700" dirty="0" err="1" smtClean="0"/>
              <a:t>dadus</a:t>
            </a:r>
            <a:endParaRPr lang="en-US" sz="2700" dirty="0" smtClean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Adv-4 Rekolle </a:t>
            </a:r>
            <a:r>
              <a:rPr lang="en-US" dirty="0" err="1" smtClean="0"/>
              <a:t>Dadus</a:t>
            </a:r>
            <a:r>
              <a:rPr lang="en-US" dirty="0" smtClean="0"/>
              <a:t> Haree Tuir </a:t>
            </a:r>
            <a:r>
              <a:rPr lang="en-US" dirty="0" err="1" smtClean="0"/>
              <a:t>Impl</a:t>
            </a:r>
            <a:r>
              <a:rPr lang="en-US" dirty="0" smtClean="0"/>
              <a:t>. Rekomendasaun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Podér PDHJ rekomendasaun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Karik la “buka tuir” </a:t>
            </a:r>
            <a:r>
              <a:rPr lang="en-US" dirty="0" err="1" smtClean="0">
                <a:solidFill>
                  <a:schemeClr val="tx1"/>
                </a:solidFill>
              </a:rPr>
              <a:t>implementasaun</a:t>
            </a:r>
            <a:r>
              <a:rPr lang="en-US" dirty="0" smtClean="0">
                <a:solidFill>
                  <a:schemeClr val="tx1"/>
                </a:solidFill>
              </a:rPr>
              <a:t> no la rejista karik “</a:t>
            </a:r>
            <a:r>
              <a:rPr lang="en-US" dirty="0" err="1" smtClean="0">
                <a:solidFill>
                  <a:schemeClr val="tx1"/>
                </a:solidFill>
              </a:rPr>
              <a:t>implementa</a:t>
            </a:r>
            <a:r>
              <a:rPr lang="en-US" dirty="0" smtClean="0">
                <a:solidFill>
                  <a:schemeClr val="tx1"/>
                </a:solidFill>
              </a:rPr>
              <a:t>” ka “la </a:t>
            </a:r>
            <a:r>
              <a:rPr lang="en-US" dirty="0" err="1" smtClean="0">
                <a:solidFill>
                  <a:schemeClr val="tx1"/>
                </a:solidFill>
              </a:rPr>
              <a:t>implementa</a:t>
            </a:r>
            <a:r>
              <a:rPr lang="en-US" dirty="0" smtClean="0">
                <a:solidFill>
                  <a:schemeClr val="tx1"/>
                </a:solidFill>
              </a:rPr>
              <a:t>” folin monitorizasaun lakon barak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Uza </a:t>
            </a:r>
            <a:r>
              <a:rPr lang="en-US" dirty="0" err="1" smtClean="0">
                <a:solidFill>
                  <a:schemeClr val="tx1"/>
                </a:solidFill>
              </a:rPr>
              <a:t>metodolojia</a:t>
            </a:r>
            <a:r>
              <a:rPr lang="en-US" dirty="0" smtClean="0">
                <a:solidFill>
                  <a:schemeClr val="tx1"/>
                </a:solidFill>
              </a:rPr>
              <a:t>/instrumentu hanesan husi hakat “Rekolle </a:t>
            </a:r>
            <a:r>
              <a:rPr lang="en-US" dirty="0" err="1" smtClean="0">
                <a:solidFill>
                  <a:schemeClr val="tx1"/>
                </a:solidFill>
              </a:rPr>
              <a:t>Dadus</a:t>
            </a:r>
            <a:r>
              <a:rPr lang="en-US" dirty="0" smtClean="0">
                <a:solidFill>
                  <a:schemeClr val="tx1"/>
                </a:solidFill>
              </a:rPr>
              <a:t>” (M-2 Rekolle </a:t>
            </a:r>
            <a:r>
              <a:rPr lang="en-US" dirty="0" err="1" smtClean="0">
                <a:solidFill>
                  <a:schemeClr val="tx1"/>
                </a:solidFill>
              </a:rPr>
              <a:t>Dadus</a:t>
            </a:r>
            <a:r>
              <a:rPr lang="en-US" dirty="0" smtClean="0">
                <a:solidFill>
                  <a:schemeClr val="tx1"/>
                </a:solidFill>
              </a:rPr>
              <a:t> iha Báze)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Rekolle </a:t>
            </a:r>
            <a:r>
              <a:rPr lang="en-US" dirty="0" err="1" smtClean="0">
                <a:solidFill>
                  <a:schemeClr val="tx1"/>
                </a:solidFill>
              </a:rPr>
              <a:t>dadus</a:t>
            </a:r>
            <a:r>
              <a:rPr lang="en-US" dirty="0" smtClean="0">
                <a:solidFill>
                  <a:schemeClr val="tx1"/>
                </a:solidFill>
              </a:rPr>
              <a:t> prinsipál husi PDHJ Rejionál</a:t>
            </a:r>
          </a:p>
          <a:p>
            <a:pPr lvl="2"/>
            <a:r>
              <a:rPr lang="en-US" dirty="0" err="1" smtClean="0"/>
              <a:t>Determina</a:t>
            </a:r>
            <a:r>
              <a:rPr lang="en-US" dirty="0" smtClean="0"/>
              <a:t> “tempu” hira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Analiza </a:t>
            </a:r>
            <a:r>
              <a:rPr lang="en-US" dirty="0" err="1" smtClean="0"/>
              <a:t>dadus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Versaun2</a:t>
            </a:r>
            <a:r>
              <a:rPr lang="en-US" dirty="0" smtClean="0">
                <a:solidFill>
                  <a:schemeClr val="tx1"/>
                </a:solidFill>
              </a:rPr>
              <a:t> báze </a:t>
            </a:r>
            <a:r>
              <a:rPr lang="en-US" dirty="0" err="1" smtClean="0">
                <a:solidFill>
                  <a:schemeClr val="tx1"/>
                </a:solidFill>
              </a:rPr>
              <a:t>dadus</a:t>
            </a:r>
            <a:r>
              <a:rPr lang="en-US" dirty="0" smtClean="0">
                <a:solidFill>
                  <a:schemeClr val="tx1"/>
                </a:solidFill>
              </a:rPr>
              <a:t>– gráfiku no kria estatístika (hanesan analiza </a:t>
            </a:r>
            <a:r>
              <a:rPr lang="en-US" dirty="0" err="1" smtClean="0">
                <a:solidFill>
                  <a:schemeClr val="tx1"/>
                </a:solidFill>
              </a:rPr>
              <a:t>dadus</a:t>
            </a:r>
            <a:r>
              <a:rPr lang="en-US" dirty="0" smtClean="0">
                <a:solidFill>
                  <a:schemeClr val="tx1"/>
                </a:solidFill>
              </a:rPr>
              <a:t> husi hakat Monitorizasaun)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Hanesan M-3 Análize </a:t>
            </a:r>
            <a:r>
              <a:rPr lang="en-US" dirty="0" err="1" smtClean="0">
                <a:solidFill>
                  <a:schemeClr val="tx1"/>
                </a:solidFill>
              </a:rPr>
              <a:t>Dadus</a:t>
            </a:r>
            <a:r>
              <a:rPr lang="en-US" dirty="0" smtClean="0">
                <a:solidFill>
                  <a:schemeClr val="tx1"/>
                </a:solidFill>
              </a:rPr>
              <a:t> husi Báze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Adv-5 Rekolle Dokumentu Haree Tuir </a:t>
            </a:r>
            <a:r>
              <a:rPr lang="en-US" dirty="0" err="1" smtClean="0"/>
              <a:t>Impl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Buka dokumentu ho instituisaun publika </a:t>
            </a:r>
            <a:r>
              <a:rPr lang="en-US" dirty="0" err="1" smtClean="0"/>
              <a:t>relevante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Ez. Karik rekomendasaun relasiona ba dezenvolvimentu ka troka sistema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Adv-6 Esbosu Relatóriu Haree Tuir Rekomendasaun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Relatóriu simples, ho PDHJ nia opiniaun karik rekomendasaun hetan </a:t>
            </a:r>
            <a:r>
              <a:rPr lang="en-US" dirty="0" err="1" smtClean="0"/>
              <a:t>implementasaun</a:t>
            </a:r>
            <a:r>
              <a:rPr lang="en-US" dirty="0" smtClean="0"/>
              <a:t> ka lae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Formatu Proposta</a:t>
            </a:r>
          </a:p>
          <a:p>
            <a:r>
              <a:rPr lang="en-US" dirty="0" smtClean="0"/>
              <a:t>Parte A: Kona-ba Atividade Monitorizasaun no Relatóriu</a:t>
            </a:r>
          </a:p>
          <a:p>
            <a:r>
              <a:rPr lang="en-US" dirty="0" smtClean="0"/>
              <a:t>Parte B: Mandatu PDHJ relasiona ba Monitorizasaun</a:t>
            </a:r>
          </a:p>
          <a:p>
            <a:r>
              <a:rPr lang="en-US" dirty="0" smtClean="0"/>
              <a:t>Parte C:  Pozisaun PDHJ kona-ba </a:t>
            </a:r>
            <a:r>
              <a:rPr lang="en-US" dirty="0" err="1" smtClean="0"/>
              <a:t>Implementasaun</a:t>
            </a:r>
            <a:r>
              <a:rPr lang="en-US" dirty="0" smtClean="0"/>
              <a:t> Rekomendasaun</a:t>
            </a:r>
          </a:p>
          <a:p>
            <a:r>
              <a:rPr lang="en-US" dirty="0" smtClean="0"/>
              <a:t>Parte D: Metodolojia Rekolle </a:t>
            </a:r>
            <a:r>
              <a:rPr lang="en-US" dirty="0" err="1" smtClean="0"/>
              <a:t>Dadus</a:t>
            </a:r>
            <a:r>
              <a:rPr lang="en-US" dirty="0" smtClean="0"/>
              <a:t> iha </a:t>
            </a:r>
            <a:r>
              <a:rPr lang="en-US" dirty="0" err="1" smtClean="0"/>
              <a:t>Baze</a:t>
            </a:r>
            <a:r>
              <a:rPr lang="en-US" dirty="0" smtClean="0"/>
              <a:t> atu </a:t>
            </a:r>
            <a:r>
              <a:rPr lang="en-US" dirty="0" err="1" smtClean="0"/>
              <a:t>Determina</a:t>
            </a:r>
            <a:r>
              <a:rPr lang="en-US" dirty="0" smtClean="0"/>
              <a:t> Haree Tuir </a:t>
            </a:r>
            <a:r>
              <a:rPr lang="en-US" dirty="0" err="1" smtClean="0"/>
              <a:t>Implementasaun</a:t>
            </a:r>
            <a:endParaRPr lang="en-US" dirty="0" smtClean="0"/>
          </a:p>
          <a:p>
            <a:r>
              <a:rPr lang="en-US" dirty="0" smtClean="0"/>
              <a:t>Part E: Rezultadu husi Monitorizasaun Haree Tuir Rekomendasaun</a:t>
            </a:r>
          </a:p>
          <a:p>
            <a:r>
              <a:rPr lang="en-US" dirty="0" err="1" smtClean="0"/>
              <a:t>Aneksu</a:t>
            </a:r>
            <a:r>
              <a:rPr lang="en-US" dirty="0" smtClean="0"/>
              <a:t>: </a:t>
            </a:r>
            <a:r>
              <a:rPr lang="en-US" dirty="0" err="1" smtClean="0"/>
              <a:t>Relatoriu</a:t>
            </a:r>
            <a:r>
              <a:rPr lang="en-US" dirty="0" smtClean="0"/>
              <a:t> Monitorizasaun PDHJ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Bazeia ba </a:t>
            </a:r>
            <a:r>
              <a:rPr lang="en-US" u="sng" dirty="0" err="1" smtClean="0">
                <a:solidFill>
                  <a:schemeClr val="accent2">
                    <a:lumMod val="50000"/>
                  </a:schemeClr>
                </a:solidFill>
              </a:rPr>
              <a:t>Modellu</a:t>
            </a:r>
            <a:endParaRPr lang="en-US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Adv-7 Aprova Relatóriu Haree Tuir </a:t>
            </a:r>
            <a:r>
              <a:rPr lang="en-US" dirty="0" err="1" smtClean="0"/>
              <a:t>Implementasaun</a:t>
            </a:r>
            <a:r>
              <a:rPr lang="en-US" dirty="0" smtClean="0"/>
              <a:t> Rekomendasaun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Aprova husi </a:t>
            </a:r>
            <a:r>
              <a:rPr lang="en-US" dirty="0" err="1" smtClean="0"/>
              <a:t>KJM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Checklist revizaun (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checklist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Asina husi Provedor</a:t>
            </a:r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Adv-8 Publika Relatóriu Haree Tuir Rekomendasaun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Prepara Press Release</a:t>
            </a:r>
          </a:p>
          <a:p>
            <a:pPr lvl="1"/>
            <a:r>
              <a:rPr lang="en-US" dirty="0" smtClean="0"/>
              <a:t>Esbosu husi Ekipa Monitorizasaun</a:t>
            </a:r>
          </a:p>
          <a:p>
            <a:pPr lvl="1"/>
            <a:r>
              <a:rPr lang="en-US" dirty="0" smtClean="0"/>
              <a:t>Edisaun husi Relasaun Publika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Identifika lista distribuisaun</a:t>
            </a:r>
          </a:p>
          <a:p>
            <a:pPr lvl="1"/>
            <a:r>
              <a:rPr lang="en-US" dirty="0" smtClean="0"/>
              <a:t>Distribuisaun ba iha lista hanesan husi Relatóriu Monitorizasaun</a:t>
            </a:r>
            <a:endParaRPr lang="en-US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Adv-9 Haruka Relatóriu Haree Tuir </a:t>
            </a:r>
            <a:r>
              <a:rPr lang="en-US" dirty="0" err="1" smtClean="0"/>
              <a:t>Impl</a:t>
            </a:r>
            <a:r>
              <a:rPr lang="en-US" dirty="0" smtClean="0"/>
              <a:t>. Rekomendasaun ba </a:t>
            </a:r>
            <a:r>
              <a:rPr lang="en-US" dirty="0" err="1" smtClean="0"/>
              <a:t>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 karta </a:t>
            </a:r>
            <a:r>
              <a:rPr lang="en-US" dirty="0" err="1" smtClean="0"/>
              <a:t>espesifika</a:t>
            </a:r>
            <a:r>
              <a:rPr lang="en-US" dirty="0" smtClean="0"/>
              <a:t> atu husu </a:t>
            </a:r>
            <a:r>
              <a:rPr lang="en-US" dirty="0" err="1" smtClean="0"/>
              <a:t>PN</a:t>
            </a:r>
            <a:r>
              <a:rPr lang="en-US" dirty="0" smtClean="0"/>
              <a:t> atu “tau matan” ba rekomendasaun </a:t>
            </a:r>
            <a:r>
              <a:rPr lang="en-US" dirty="0" err="1" smtClean="0"/>
              <a:t>ne’ebe</a:t>
            </a:r>
            <a:r>
              <a:rPr lang="en-US" dirty="0" smtClean="0"/>
              <a:t> la hetan </a:t>
            </a:r>
            <a:r>
              <a:rPr lang="en-US" dirty="0" err="1" smtClean="0"/>
              <a:t>implementasaun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u="sng" dirty="0" err="1" smtClean="0">
                <a:solidFill>
                  <a:schemeClr val="accent2">
                    <a:lumMod val="50000"/>
                  </a:schemeClr>
                </a:solidFill>
              </a:rPr>
              <a:t>modellu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Fokus</a:t>
            </a:r>
            <a:r>
              <a:rPr lang="en-US" dirty="0" smtClean="0">
                <a:solidFill>
                  <a:schemeClr val="tx1"/>
                </a:solidFill>
              </a:rPr>
              <a:t> ba iha Komisaun </a:t>
            </a:r>
            <a:r>
              <a:rPr lang="en-US" dirty="0" err="1" smtClean="0">
                <a:solidFill>
                  <a:schemeClr val="tx1"/>
                </a:solidFill>
              </a:rPr>
              <a:t>relevante</a:t>
            </a:r>
            <a:r>
              <a:rPr lang="en-US" dirty="0" smtClean="0">
                <a:solidFill>
                  <a:schemeClr val="tx1"/>
                </a:solidFill>
              </a:rPr>
              <a:t> liu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Oferese</a:t>
            </a:r>
            <a:r>
              <a:rPr lang="en-US" dirty="0" smtClean="0"/>
              <a:t> atu PDHJ halo </a:t>
            </a:r>
            <a:r>
              <a:rPr lang="en-US" dirty="0" err="1" smtClean="0"/>
              <a:t>aprezentasaun</a:t>
            </a:r>
            <a:r>
              <a:rPr lang="en-US" dirty="0" smtClean="0"/>
              <a:t> ba iha enkontru iha Komisaun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705600" y="304800"/>
            <a:ext cx="0" cy="3352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57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Molok-</a:t>
            </a:r>
            <a:r>
              <a:rPr lang="en-US" b="1" dirty="0" err="1" smtClean="0">
                <a:solidFill>
                  <a:srgbClr val="0070C0"/>
                </a:solidFill>
              </a:rPr>
              <a:t>Monitoriz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57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Monitorizasaun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57200"/>
            <a:ext cx="21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Depois- </a:t>
            </a:r>
            <a:r>
              <a:rPr lang="en-US" b="1" dirty="0" err="1" smtClean="0">
                <a:solidFill>
                  <a:srgbClr val="00B050"/>
                </a:solidFill>
              </a:rPr>
              <a:t>Monitoriz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28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Advokasia no Haree Tuir </a:t>
            </a:r>
            <a:r>
              <a:rPr lang="en-US" dirty="0" err="1" smtClean="0">
                <a:solidFill>
                  <a:srgbClr val="FF0000"/>
                </a:solidFill>
              </a:rPr>
              <a:t>Impl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Rekom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152400" y="1066800"/>
            <a:ext cx="1676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Planu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Anual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Monitoriz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4756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Xef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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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DG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2400" y="1943100"/>
            <a:ext cx="1676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Dok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Relevante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52400" y="2819400"/>
            <a:ext cx="1676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Enkontru “Molok” Inst Publika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2362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Ases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228201"/>
            <a:ext cx="1143000" cy="276999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AP/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Dir+Xefe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52400" y="36957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Husu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Dok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no Info ba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ONG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(</a:t>
            </a:r>
            <a:r>
              <a:rPr lang="en-US" sz="1600" dirty="0" smtClean="0">
                <a:solidFill>
                  <a:srgbClr val="FF0000"/>
                </a:solidFill>
              </a:rPr>
              <a:t>oral</a:t>
            </a:r>
            <a:r>
              <a:rPr lang="en-US" sz="1600" dirty="0" smtClean="0">
                <a:solidFill>
                  <a:sysClr val="windowText" lastClr="000000"/>
                </a:solidFill>
              </a:rPr>
              <a:t>)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9585" y="4114800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152400" y="4572000"/>
            <a:ext cx="16764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Hakerek M-AP (</a:t>
            </a:r>
            <a:r>
              <a:rPr lang="en-US" sz="1600" dirty="0" smtClean="0">
                <a:solidFill>
                  <a:srgbClr val="FF0000"/>
                </a:solidFill>
              </a:rPr>
              <a:t>Badak</a:t>
            </a:r>
            <a:r>
              <a:rPr lang="en-US" sz="1600" dirty="0" smtClean="0">
                <a:solidFill>
                  <a:sysClr val="windowText" lastClr="000000"/>
                </a:solidFill>
              </a:rPr>
              <a:t>)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4904601"/>
            <a:ext cx="1636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XefDir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>
            <a:hlinkClick r:id="rId8" action="ppaction://hlinksldjump"/>
          </p:cNvPr>
          <p:cNvSpPr/>
          <p:nvPr/>
        </p:nvSpPr>
        <p:spPr>
          <a:xfrm>
            <a:off x="152400" y="53721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err="1" smtClean="0">
                <a:solidFill>
                  <a:sysClr val="windowText" lastClr="000000"/>
                </a:solidFill>
              </a:rPr>
              <a:t>Submisaun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M-AP iha </a:t>
            </a:r>
            <a:r>
              <a:rPr lang="en-US" sz="1600" strike="sngStrike" dirty="0" err="1" smtClean="0">
                <a:solidFill>
                  <a:sysClr val="windowText" lastClr="000000"/>
                </a:solidFill>
              </a:rPr>
              <a:t>KJM</a:t>
            </a:r>
            <a:r>
              <a:rPr lang="en-US" sz="1600" strike="sngStrike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Adjuntu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hlinkClick r:id="rId9" action="ppaction://hlinksldjump"/>
          </p:cNvPr>
          <p:cNvSpPr/>
          <p:nvPr/>
        </p:nvSpPr>
        <p:spPr>
          <a:xfrm>
            <a:off x="152400" y="62484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Desizaun </a:t>
            </a:r>
            <a:r>
              <a:rPr lang="en-US" sz="1600" strike="sngStrike" dirty="0" err="1" smtClean="0">
                <a:solidFill>
                  <a:sysClr val="windowText" lastClr="000000"/>
                </a:solidFill>
              </a:rPr>
              <a:t>KJM</a:t>
            </a:r>
            <a:r>
              <a:rPr lang="en-US" sz="1600" strike="sngStrike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Adjuntu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5791200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24100" y="1066800"/>
            <a:ext cx="17907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Revizaun M-AP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1447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0" name="Elbow Connector 29"/>
          <p:cNvCxnSpPr>
            <a:stCxn id="12" idx="3"/>
            <a:endCxn id="14" idx="0"/>
          </p:cNvCxnSpPr>
          <p:nvPr/>
        </p:nvCxnSpPr>
        <p:spPr>
          <a:xfrm flipH="1">
            <a:off x="990600" y="1295400"/>
            <a:ext cx="838200" cy="647700"/>
          </a:xfrm>
          <a:prstGeom prst="bentConnector4">
            <a:avLst>
              <a:gd name="adj1" fmla="val -10991"/>
              <a:gd name="adj2" fmla="val 6764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3"/>
            <a:endCxn id="15" idx="0"/>
          </p:cNvCxnSpPr>
          <p:nvPr/>
        </p:nvCxnSpPr>
        <p:spPr>
          <a:xfrm flipH="1">
            <a:off x="990600" y="2171700"/>
            <a:ext cx="838200" cy="647700"/>
          </a:xfrm>
          <a:prstGeom prst="bentConnector4">
            <a:avLst>
              <a:gd name="adj1" fmla="val -12619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5" idx="3"/>
            <a:endCxn id="19" idx="0"/>
          </p:cNvCxnSpPr>
          <p:nvPr/>
        </p:nvCxnSpPr>
        <p:spPr>
          <a:xfrm flipH="1">
            <a:off x="990600" y="3048000"/>
            <a:ext cx="838200" cy="647700"/>
          </a:xfrm>
          <a:prstGeom prst="bentConnector4">
            <a:avLst>
              <a:gd name="adj1" fmla="val -10991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9" idx="3"/>
            <a:endCxn id="21" idx="0"/>
          </p:cNvCxnSpPr>
          <p:nvPr/>
        </p:nvCxnSpPr>
        <p:spPr>
          <a:xfrm flipH="1">
            <a:off x="990600" y="3924300"/>
            <a:ext cx="838200" cy="647700"/>
          </a:xfrm>
          <a:prstGeom prst="bentConnector4">
            <a:avLst>
              <a:gd name="adj1" fmla="val -27273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1" idx="3"/>
            <a:endCxn id="24" idx="0"/>
          </p:cNvCxnSpPr>
          <p:nvPr/>
        </p:nvCxnSpPr>
        <p:spPr>
          <a:xfrm flipH="1">
            <a:off x="990600" y="4762500"/>
            <a:ext cx="838200" cy="609600"/>
          </a:xfrm>
          <a:prstGeom prst="bentConnector4">
            <a:avLst>
              <a:gd name="adj1" fmla="val -10991"/>
              <a:gd name="adj2" fmla="val 656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24" idx="3"/>
            <a:endCxn id="25" idx="0"/>
          </p:cNvCxnSpPr>
          <p:nvPr/>
        </p:nvCxnSpPr>
        <p:spPr>
          <a:xfrm flipH="1">
            <a:off x="990600" y="5600700"/>
            <a:ext cx="838200" cy="647700"/>
          </a:xfrm>
          <a:prstGeom prst="bentConnector4">
            <a:avLst>
              <a:gd name="adj1" fmla="val -12619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5" idx="3"/>
            <a:endCxn id="27" idx="1"/>
          </p:cNvCxnSpPr>
          <p:nvPr/>
        </p:nvCxnSpPr>
        <p:spPr>
          <a:xfrm flipV="1">
            <a:off x="1828800" y="1295400"/>
            <a:ext cx="495300" cy="5181600"/>
          </a:xfrm>
          <a:prstGeom prst="bentConnector3">
            <a:avLst>
              <a:gd name="adj1" fmla="val 6102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447800" y="6629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Aprova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200" y="586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Adia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96" name="Shape 95"/>
          <p:cNvCxnSpPr>
            <a:stCxn id="25" idx="1"/>
            <a:endCxn id="24" idx="1"/>
          </p:cNvCxnSpPr>
          <p:nvPr/>
        </p:nvCxnSpPr>
        <p:spPr>
          <a:xfrm rot="10800000">
            <a:off x="152400" y="5600700"/>
            <a:ext cx="12700" cy="876300"/>
          </a:xfrm>
          <a:prstGeom prst="bentConnector3">
            <a:avLst>
              <a:gd name="adj1" fmla="val 72537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hlinkClick r:id="rId10" action="ppaction://hlinksldjump"/>
          </p:cNvPr>
          <p:cNvSpPr/>
          <p:nvPr/>
        </p:nvSpPr>
        <p:spPr>
          <a:xfrm>
            <a:off x="2324100" y="1905000"/>
            <a:ext cx="17907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Dezenvolve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Baze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3" name="Rectangle 102">
            <a:hlinkClick r:id="rId11" action="ppaction://hlinksldjump"/>
          </p:cNvPr>
          <p:cNvSpPr/>
          <p:nvPr/>
        </p:nvSpPr>
        <p:spPr>
          <a:xfrm>
            <a:off x="2324100" y="2819400"/>
            <a:ext cx="17907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iha Báze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743200" y="23138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209800" y="32004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Apoiu+Rejio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Rectangle 106">
            <a:hlinkClick r:id="rId12" action="ppaction://hlinksldjump"/>
          </p:cNvPr>
          <p:cNvSpPr/>
          <p:nvPr/>
        </p:nvSpPr>
        <p:spPr>
          <a:xfrm>
            <a:off x="2324100" y="3733800"/>
            <a:ext cx="17907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Deze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Baze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Dadus</a:t>
            </a:r>
            <a:r>
              <a:rPr lang="en-US" sz="1600" dirty="0" smtClean="0">
                <a:solidFill>
                  <a:sysClr val="windowText" lastClr="000000"/>
                </a:solidFill>
              </a:rPr>
              <a:t>) + Análize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209800" y="41910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Apoiu+Reji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angle 108">
            <a:hlinkClick r:id="rId13" action="ppaction://hlinksldjump"/>
          </p:cNvPr>
          <p:cNvSpPr/>
          <p:nvPr/>
        </p:nvSpPr>
        <p:spPr>
          <a:xfrm>
            <a:off x="2324100" y="4648200"/>
            <a:ext cx="17907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Kontribuisaun ba   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Buletin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Monitoriz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438400" y="50570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Apoiu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Rectangle 110">
            <a:hlinkClick r:id="rId14" action="ppaction://hlinksldjump"/>
          </p:cNvPr>
          <p:cNvSpPr/>
          <p:nvPr/>
        </p:nvSpPr>
        <p:spPr>
          <a:xfrm>
            <a:off x="2324100" y="5562600"/>
            <a:ext cx="17907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Esbosu Relatóriu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438400" y="5971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Apoiu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590800" y="838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Aprova no Hadi'a</a:t>
            </a:r>
          </a:p>
        </p:txBody>
      </p:sp>
      <p:cxnSp>
        <p:nvCxnSpPr>
          <p:cNvPr id="124" name="Shape 123"/>
          <p:cNvCxnSpPr>
            <a:stCxn id="27" idx="3"/>
            <a:endCxn id="102" idx="0"/>
          </p:cNvCxnSpPr>
          <p:nvPr/>
        </p:nvCxnSpPr>
        <p:spPr>
          <a:xfrm flipH="1">
            <a:off x="3219450" y="1295400"/>
            <a:ext cx="895350" cy="609600"/>
          </a:xfrm>
          <a:prstGeom prst="bentConnector4">
            <a:avLst>
              <a:gd name="adj1" fmla="val -11813"/>
              <a:gd name="adj2" fmla="val 687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hape 125"/>
          <p:cNvCxnSpPr>
            <a:stCxn id="102" idx="3"/>
            <a:endCxn id="103" idx="0"/>
          </p:cNvCxnSpPr>
          <p:nvPr/>
        </p:nvCxnSpPr>
        <p:spPr>
          <a:xfrm flipH="1">
            <a:off x="3219450" y="2133600"/>
            <a:ext cx="895350" cy="685800"/>
          </a:xfrm>
          <a:prstGeom prst="bentConnector4">
            <a:avLst>
              <a:gd name="adj1" fmla="val -13338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hape 127"/>
          <p:cNvCxnSpPr>
            <a:stCxn id="103" idx="3"/>
            <a:endCxn id="107" idx="0"/>
          </p:cNvCxnSpPr>
          <p:nvPr/>
        </p:nvCxnSpPr>
        <p:spPr>
          <a:xfrm flipH="1">
            <a:off x="3219450" y="3048000"/>
            <a:ext cx="895350" cy="685800"/>
          </a:xfrm>
          <a:prstGeom prst="bentConnector4">
            <a:avLst>
              <a:gd name="adj1" fmla="val -16386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hape 130"/>
          <p:cNvCxnSpPr>
            <a:stCxn id="107" idx="3"/>
            <a:endCxn id="109" idx="0"/>
          </p:cNvCxnSpPr>
          <p:nvPr/>
        </p:nvCxnSpPr>
        <p:spPr>
          <a:xfrm flipH="1">
            <a:off x="3219450" y="3962400"/>
            <a:ext cx="895350" cy="685800"/>
          </a:xfrm>
          <a:prstGeom prst="bentConnector4">
            <a:avLst>
              <a:gd name="adj1" fmla="val -13338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hape 133"/>
          <p:cNvCxnSpPr>
            <a:stCxn id="109" idx="3"/>
            <a:endCxn id="111" idx="0"/>
          </p:cNvCxnSpPr>
          <p:nvPr/>
        </p:nvCxnSpPr>
        <p:spPr>
          <a:xfrm flipH="1">
            <a:off x="3219450" y="4876800"/>
            <a:ext cx="895350" cy="685800"/>
          </a:xfrm>
          <a:prstGeom prst="bentConnector4">
            <a:avLst>
              <a:gd name="adj1" fmla="val -11813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>
            <a:hlinkClick r:id="rId15" action="ppaction://hlinksldjump"/>
          </p:cNvPr>
          <p:cNvSpPr/>
          <p:nvPr/>
        </p:nvSpPr>
        <p:spPr>
          <a:xfrm>
            <a:off x="4610100" y="1143000"/>
            <a:ext cx="1676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Revizaun no Aprovasaun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1524000"/>
            <a:ext cx="495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KJM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 66">
            <a:hlinkClick r:id="rId16" action="ppaction://hlinksldjump"/>
          </p:cNvPr>
          <p:cNvSpPr/>
          <p:nvPr/>
        </p:nvSpPr>
        <p:spPr>
          <a:xfrm>
            <a:off x="4610100" y="1981200"/>
            <a:ext cx="1676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Komentáriu husi Respondente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68" name="Rectangle 67">
            <a:hlinkClick r:id="rId17" action="ppaction://hlinksldjump"/>
          </p:cNvPr>
          <p:cNvSpPr/>
          <p:nvPr/>
        </p:nvSpPr>
        <p:spPr>
          <a:xfrm>
            <a:off x="4610100" y="2895600"/>
            <a:ext cx="1676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“Revizaun” Rel. +Asina Provedor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05400" y="3276600"/>
            <a:ext cx="110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Rectangle 70">
            <a:hlinkClick r:id="rId18" action="ppaction://hlinksldjump"/>
          </p:cNvPr>
          <p:cNvSpPr/>
          <p:nvPr/>
        </p:nvSpPr>
        <p:spPr>
          <a:xfrm>
            <a:off x="4610100" y="3810000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Publika Relatóriu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3" name="Rectangle 72">
            <a:hlinkClick r:id="rId19" action="ppaction://hlinksldjump"/>
          </p:cNvPr>
          <p:cNvSpPr/>
          <p:nvPr/>
        </p:nvSpPr>
        <p:spPr>
          <a:xfrm>
            <a:off x="4610100" y="4724400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Enkontru Públiku iha Dili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00600" y="51332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Adjuntu+Diretor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Rectangle 74">
            <a:hlinkClick r:id="rId20" action="ppaction://hlinksldjump"/>
          </p:cNvPr>
          <p:cNvSpPr/>
          <p:nvPr/>
        </p:nvSpPr>
        <p:spPr>
          <a:xfrm>
            <a:off x="4610100" y="5638800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Enkontru Públiku iha Distritu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0" y="60476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Prins+Dir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Rejional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7" name="Shape 76"/>
          <p:cNvCxnSpPr>
            <a:stCxn id="63" idx="3"/>
            <a:endCxn id="67" idx="0"/>
          </p:cNvCxnSpPr>
          <p:nvPr/>
        </p:nvCxnSpPr>
        <p:spPr>
          <a:xfrm flipH="1">
            <a:off x="5448300" y="1371600"/>
            <a:ext cx="838200" cy="609600"/>
          </a:xfrm>
          <a:prstGeom prst="bentConnector4">
            <a:avLst>
              <a:gd name="adj1" fmla="val -15875"/>
              <a:gd name="adj2" fmla="val 7343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hape 77"/>
          <p:cNvCxnSpPr>
            <a:stCxn id="67" idx="3"/>
            <a:endCxn id="68" idx="0"/>
          </p:cNvCxnSpPr>
          <p:nvPr/>
        </p:nvCxnSpPr>
        <p:spPr>
          <a:xfrm flipH="1">
            <a:off x="5448300" y="2209800"/>
            <a:ext cx="838200" cy="685800"/>
          </a:xfrm>
          <a:prstGeom prst="bentConnector4">
            <a:avLst>
              <a:gd name="adj1" fmla="val -20760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68" idx="3"/>
            <a:endCxn id="71" idx="3"/>
          </p:cNvCxnSpPr>
          <p:nvPr/>
        </p:nvCxnSpPr>
        <p:spPr>
          <a:xfrm>
            <a:off x="6286500" y="3124200"/>
            <a:ext cx="12700" cy="914400"/>
          </a:xfrm>
          <a:prstGeom prst="bentConnector3">
            <a:avLst>
              <a:gd name="adj1" fmla="val 93104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71" idx="2"/>
            <a:endCxn id="73" idx="0"/>
          </p:cNvCxnSpPr>
          <p:nvPr/>
        </p:nvCxnSpPr>
        <p:spPr>
          <a:xfrm rot="5400000">
            <a:off x="5219700" y="4495800"/>
            <a:ext cx="4572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73" idx="3"/>
            <a:endCxn id="75" idx="0"/>
          </p:cNvCxnSpPr>
          <p:nvPr/>
        </p:nvCxnSpPr>
        <p:spPr>
          <a:xfrm flipH="1">
            <a:off x="5448300" y="4953000"/>
            <a:ext cx="838200" cy="685800"/>
          </a:xfrm>
          <a:prstGeom prst="bentConnector4">
            <a:avLst>
              <a:gd name="adj1" fmla="val -15875"/>
              <a:gd name="adj2" fmla="val 8194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111" idx="3"/>
            <a:endCxn id="63" idx="1"/>
          </p:cNvCxnSpPr>
          <p:nvPr/>
        </p:nvCxnSpPr>
        <p:spPr>
          <a:xfrm flipV="1">
            <a:off x="4114800" y="1371600"/>
            <a:ext cx="495300" cy="441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4343400" y="3657600"/>
            <a:ext cx="2362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4343400" y="381000"/>
            <a:ext cx="0" cy="6553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2057400" y="304800"/>
            <a:ext cx="0" cy="6553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>
            <a:hlinkClick r:id="rId21" action="ppaction://hlinksldjump"/>
          </p:cNvPr>
          <p:cNvSpPr/>
          <p:nvPr/>
        </p:nvSpPr>
        <p:spPr>
          <a:xfrm>
            <a:off x="7010400" y="9627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Haree Tuir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4" name="Rectangle 233">
            <a:hlinkClick r:id="rId22" action="ppaction://hlinksldjump"/>
          </p:cNvPr>
          <p:cNvSpPr/>
          <p:nvPr/>
        </p:nvSpPr>
        <p:spPr>
          <a:xfrm>
            <a:off x="7010400" y="18390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Dok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Haree Tuir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5" name="Rectangle 234">
            <a:hlinkClick r:id="rId23" action="ppaction://hlinksldjump"/>
          </p:cNvPr>
          <p:cNvSpPr/>
          <p:nvPr/>
        </p:nvSpPr>
        <p:spPr>
          <a:xfrm>
            <a:off x="7010400" y="27153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Esbosu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. Haree Tuir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Rekom</a:t>
            </a:r>
            <a:endParaRPr 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086600" y="22581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Ases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7391400" y="3124200"/>
            <a:ext cx="1143000" cy="276999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AP/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Dir+Xefe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" name="Rectangle 237">
            <a:hlinkClick r:id="rId24" action="ppaction://hlinksldjump"/>
          </p:cNvPr>
          <p:cNvSpPr/>
          <p:nvPr/>
        </p:nvSpPr>
        <p:spPr>
          <a:xfrm>
            <a:off x="7010400" y="35916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Aprova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.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HRT-Rekom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KJM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7477585" y="4010799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0" name="Rectangle 239">
            <a:hlinkClick r:id="rId25" action="ppaction://hlinksldjump"/>
          </p:cNvPr>
          <p:cNvSpPr/>
          <p:nvPr/>
        </p:nvSpPr>
        <p:spPr>
          <a:xfrm>
            <a:off x="7010400" y="4467999"/>
            <a:ext cx="1676400" cy="3810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Publika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.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HRT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Rekom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7162800" y="4800600"/>
            <a:ext cx="1636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XefDir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2" name="Rectangle 241">
            <a:hlinkClick r:id="rId26" action="ppaction://hlinksldjump"/>
          </p:cNvPr>
          <p:cNvSpPr/>
          <p:nvPr/>
        </p:nvSpPr>
        <p:spPr>
          <a:xfrm>
            <a:off x="7010400" y="52680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Haruka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HRT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Rekom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ba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PN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45" name="Elbow Connector 29"/>
          <p:cNvCxnSpPr>
            <a:stCxn id="232" idx="3"/>
            <a:endCxn id="234" idx="0"/>
          </p:cNvCxnSpPr>
          <p:nvPr/>
        </p:nvCxnSpPr>
        <p:spPr>
          <a:xfrm flipH="1">
            <a:off x="7848600" y="1191399"/>
            <a:ext cx="838200" cy="647700"/>
          </a:xfrm>
          <a:prstGeom prst="bentConnector4">
            <a:avLst>
              <a:gd name="adj1" fmla="val -10991"/>
              <a:gd name="adj2" fmla="val 7352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lbow Connector 31"/>
          <p:cNvCxnSpPr>
            <a:stCxn id="234" idx="3"/>
            <a:endCxn id="235" idx="0"/>
          </p:cNvCxnSpPr>
          <p:nvPr/>
        </p:nvCxnSpPr>
        <p:spPr>
          <a:xfrm flipH="1">
            <a:off x="7848600" y="2067699"/>
            <a:ext cx="838200" cy="647700"/>
          </a:xfrm>
          <a:prstGeom prst="bentConnector4">
            <a:avLst>
              <a:gd name="adj1" fmla="val -12619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Elbow Connector 33"/>
          <p:cNvCxnSpPr>
            <a:stCxn id="235" idx="3"/>
            <a:endCxn id="238" idx="0"/>
          </p:cNvCxnSpPr>
          <p:nvPr/>
        </p:nvCxnSpPr>
        <p:spPr>
          <a:xfrm flipH="1">
            <a:off x="7848600" y="2943999"/>
            <a:ext cx="838200" cy="647700"/>
          </a:xfrm>
          <a:prstGeom prst="bentConnector4">
            <a:avLst>
              <a:gd name="adj1" fmla="val -10991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Elbow Connector 35"/>
          <p:cNvCxnSpPr>
            <a:stCxn id="238" idx="3"/>
            <a:endCxn id="240" idx="0"/>
          </p:cNvCxnSpPr>
          <p:nvPr/>
        </p:nvCxnSpPr>
        <p:spPr>
          <a:xfrm flipH="1">
            <a:off x="7848600" y="3820299"/>
            <a:ext cx="838200" cy="647700"/>
          </a:xfrm>
          <a:prstGeom prst="bentConnector4">
            <a:avLst>
              <a:gd name="adj1" fmla="val -27273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Elbow Connector 37"/>
          <p:cNvCxnSpPr>
            <a:stCxn id="240" idx="3"/>
            <a:endCxn id="242" idx="0"/>
          </p:cNvCxnSpPr>
          <p:nvPr/>
        </p:nvCxnSpPr>
        <p:spPr>
          <a:xfrm flipH="1">
            <a:off x="7848600" y="4658499"/>
            <a:ext cx="838200" cy="609600"/>
          </a:xfrm>
          <a:prstGeom prst="bentConnector4">
            <a:avLst>
              <a:gd name="adj1" fmla="val -10991"/>
              <a:gd name="adj2" fmla="val 656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6705600" y="13716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Apoiu+Rejio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1532" y="977462"/>
            <a:ext cx="1954924" cy="2427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Formuláriu </a:t>
            </a:r>
            <a:r>
              <a:rPr lang="en-US" dirty="0" err="1" smtClean="0"/>
              <a:t>Instrusaun</a:t>
            </a:r>
            <a:r>
              <a:rPr lang="en-US" dirty="0" smtClean="0"/>
              <a:t> Monitorizasaun Urjente</a:t>
            </a:r>
          </a:p>
          <a:p>
            <a:pPr algn="ctr"/>
            <a:r>
              <a:rPr lang="en-US" sz="1600" dirty="0" smtClean="0"/>
              <a:t>(mai husi Provedor/</a:t>
            </a:r>
            <a:r>
              <a:rPr lang="en-US" sz="1600" dirty="0" err="1" smtClean="0"/>
              <a:t>Adjuntu</a:t>
            </a:r>
            <a:r>
              <a:rPr lang="en-US" sz="1600" dirty="0" smtClean="0"/>
              <a:t>/</a:t>
            </a:r>
            <a:r>
              <a:rPr lang="en-US" sz="1600" dirty="0" err="1" smtClean="0"/>
              <a:t>Diretor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23" name="Bent-Up Arrow 122"/>
          <p:cNvSpPr/>
          <p:nvPr/>
        </p:nvSpPr>
        <p:spPr>
          <a:xfrm rot="16200000">
            <a:off x="2238705" y="4288220"/>
            <a:ext cx="3168869" cy="1277007"/>
          </a:xfrm>
          <a:prstGeom prst="bentUpArrow">
            <a:avLst>
              <a:gd name="adj1" fmla="val 7309"/>
              <a:gd name="adj2" fmla="val 11842"/>
              <a:gd name="adj3" fmla="val 18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680138" y="6432331"/>
            <a:ext cx="2175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Press Release Urjente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382814" y="4981903"/>
            <a:ext cx="220717" cy="141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90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Monitorizasaun Urjente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5" grpId="0"/>
      <p:bldP spid="1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 smtClean="0"/>
              <a:t>Autór </a:t>
            </a:r>
            <a:r>
              <a:rPr lang="en-US" b="1" dirty="0" err="1" smtClean="0"/>
              <a:t>Envolvidu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458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KJM</a:t>
            </a:r>
            <a:r>
              <a:rPr lang="en-US" dirty="0" smtClean="0"/>
              <a:t>: hasoru dala 1 fulan 1 (data </a:t>
            </a:r>
            <a:r>
              <a:rPr lang="en-US" dirty="0" err="1" smtClean="0"/>
              <a:t>espesifiku</a:t>
            </a:r>
            <a:r>
              <a:rPr lang="en-US" dirty="0" smtClean="0"/>
              <a:t> – segunda husi primeiru semana)</a:t>
            </a:r>
          </a:p>
          <a:p>
            <a:pPr lvl="1"/>
            <a:r>
              <a:rPr lang="en-US" dirty="0" err="1" smtClean="0"/>
              <a:t>Adjuntu</a:t>
            </a:r>
            <a:r>
              <a:rPr lang="en-US" dirty="0" smtClean="0"/>
              <a:t> 2 (</a:t>
            </a:r>
            <a:r>
              <a:rPr lang="en-US" dirty="0" err="1" smtClean="0"/>
              <a:t>sekretariadu</a:t>
            </a:r>
            <a:r>
              <a:rPr lang="en-US" dirty="0" smtClean="0"/>
              <a:t> iha </a:t>
            </a:r>
            <a:r>
              <a:rPr lang="en-US" dirty="0" err="1" smtClean="0"/>
              <a:t>Adjuntu</a:t>
            </a:r>
            <a:r>
              <a:rPr lang="en-US" dirty="0" smtClean="0"/>
              <a:t> nia </a:t>
            </a:r>
            <a:r>
              <a:rPr lang="en-US" dirty="0" err="1" smtClean="0"/>
              <a:t>Asist</a:t>
            </a:r>
            <a:r>
              <a:rPr lang="en-US" dirty="0" smtClean="0"/>
              <a:t> Ezekutivu DH/BG)</a:t>
            </a:r>
          </a:p>
          <a:p>
            <a:pPr lvl="1"/>
            <a:r>
              <a:rPr lang="en-US" dirty="0" err="1" smtClean="0"/>
              <a:t>Diretor</a:t>
            </a:r>
            <a:r>
              <a:rPr lang="en-US" dirty="0" smtClean="0"/>
              <a:t> DH no BG</a:t>
            </a:r>
          </a:p>
          <a:p>
            <a:pPr lvl="1"/>
            <a:r>
              <a:rPr lang="en-US" dirty="0" smtClean="0"/>
              <a:t>Xefe DMA no Xefe </a:t>
            </a:r>
            <a:r>
              <a:rPr lang="en-US" dirty="0" err="1" smtClean="0"/>
              <a:t>DMP</a:t>
            </a:r>
            <a:endParaRPr lang="en-US" dirty="0" smtClean="0"/>
          </a:p>
          <a:p>
            <a:pPr lvl="1"/>
            <a:r>
              <a:rPr lang="en-US" dirty="0" smtClean="0"/>
              <a:t>Reprezentante husi DMA no </a:t>
            </a:r>
            <a:r>
              <a:rPr lang="en-US" dirty="0" err="1" smtClean="0"/>
              <a:t>DMP</a:t>
            </a:r>
            <a:endParaRPr lang="en-US" dirty="0" smtClean="0"/>
          </a:p>
          <a:p>
            <a:r>
              <a:rPr lang="en-US" b="1" dirty="0" smtClean="0"/>
              <a:t>Ekipa Monitorizasaun</a:t>
            </a:r>
            <a:r>
              <a:rPr lang="en-US" dirty="0" smtClean="0"/>
              <a:t>: Ofisiál 2 </a:t>
            </a:r>
          </a:p>
          <a:p>
            <a:pPr lvl="1"/>
            <a:r>
              <a:rPr lang="en-US" dirty="0" smtClean="0"/>
              <a:t>1 Monitor prinsipál – 1 Monitor apoiu</a:t>
            </a:r>
          </a:p>
          <a:p>
            <a:r>
              <a:rPr lang="en-US" b="1" dirty="0" smtClean="0"/>
              <a:t>PDHJ Rejionál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rekolle dadu no apoiu enkontru iha nivel distritu</a:t>
            </a:r>
          </a:p>
          <a:p>
            <a:r>
              <a:rPr lang="en-US" b="1" dirty="0" err="1" smtClean="0"/>
              <a:t>ONG</a:t>
            </a:r>
            <a:endParaRPr lang="en-US" dirty="0" smtClean="0"/>
          </a:p>
          <a:p>
            <a:pPr lvl="1"/>
            <a:r>
              <a:rPr lang="en-US" dirty="0" smtClean="0"/>
              <a:t>bele kontribui no mós partisipa iha enkontru públiku</a:t>
            </a:r>
          </a:p>
          <a:p>
            <a:r>
              <a:rPr lang="en-US" b="1" dirty="0" smtClean="0"/>
              <a:t>Inst. Publika</a:t>
            </a:r>
            <a:endParaRPr lang="en-US" dirty="0" smtClean="0"/>
          </a:p>
          <a:p>
            <a:pPr lvl="1"/>
            <a:r>
              <a:rPr lang="en-US" dirty="0" smtClean="0"/>
              <a:t>konsulta, fó hatán ba relatóriu no partisipa iha enkontru públiku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2600" y="0"/>
            <a:ext cx="6400800" cy="67403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1125" lvl="1"/>
            <a:endParaRPr lang="en-US" dirty="0" smtClean="0"/>
          </a:p>
          <a:p>
            <a:pPr marL="111125"/>
            <a:r>
              <a:rPr lang="en-US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IDEIA </a:t>
            </a:r>
            <a:r>
              <a:rPr lang="en-US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AJENDA</a:t>
            </a:r>
            <a:r>
              <a:rPr lang="en-US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KJM</a:t>
            </a:r>
            <a:endParaRPr lang="en-US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1125"/>
            <a:endParaRPr lang="en-US" b="1" dirty="0" smtClean="0">
              <a:solidFill>
                <a:sysClr val="windowText" lastClr="000000"/>
              </a:solidFill>
            </a:endParaRPr>
          </a:p>
          <a:p>
            <a:pPr marL="454025" indent="-342900">
              <a:buAutoNum type="arabicParenBoth"/>
            </a:pPr>
            <a:r>
              <a:rPr lang="en-US" b="1" dirty="0" smtClean="0">
                <a:solidFill>
                  <a:sysClr val="windowText" lastClr="000000"/>
                </a:solidFill>
              </a:rPr>
              <a:t>Proposta Annual</a:t>
            </a:r>
          </a:p>
          <a:p>
            <a:pPr marL="911225" lvl="1" indent="-342900">
              <a:buFontTx/>
              <a:buChar char="-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Aprezentasaun</a:t>
            </a:r>
            <a:r>
              <a:rPr lang="en-US" b="1" dirty="0" smtClean="0">
                <a:solidFill>
                  <a:sysClr val="windowText" lastClr="000000"/>
                </a:solidFill>
              </a:rPr>
              <a:t> no diskusaun husi Xefe</a:t>
            </a:r>
          </a:p>
          <a:p>
            <a:pPr marL="911225" lvl="1" indent="-342900">
              <a:buFontTx/>
              <a:buChar char="-"/>
            </a:pPr>
            <a:r>
              <a:rPr lang="en-US" b="1" dirty="0" smtClean="0">
                <a:solidFill>
                  <a:sysClr val="windowText" lastClr="000000"/>
                </a:solidFill>
              </a:rPr>
              <a:t>(dala 1 – tinan 1 de’it)</a:t>
            </a:r>
          </a:p>
          <a:p>
            <a:pPr marL="454025" indent="-342900">
              <a:buAutoNum type="arabicParenBoth"/>
            </a:pPr>
            <a:r>
              <a:rPr lang="en-US" b="1" dirty="0" smtClean="0">
                <a:solidFill>
                  <a:sysClr val="windowText" lastClr="000000"/>
                </a:solidFill>
              </a:rPr>
              <a:t>MAP (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Aval</a:t>
            </a:r>
            <a:r>
              <a:rPr lang="en-US" b="1" dirty="0" smtClean="0">
                <a:solidFill>
                  <a:sysClr val="windowText" lastClr="000000"/>
                </a:solidFill>
              </a:rPr>
              <a:t> Prelim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Monitoriz</a:t>
            </a:r>
            <a:r>
              <a:rPr lang="en-US" b="1" dirty="0" smtClean="0">
                <a:solidFill>
                  <a:sysClr val="windowText" lastClr="000000"/>
                </a:solidFill>
              </a:rPr>
              <a:t>)</a:t>
            </a:r>
          </a:p>
          <a:p>
            <a:pPr marL="911225" lvl="1" indent="-342900">
              <a:buFontTx/>
              <a:buChar char="-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Submisdaun</a:t>
            </a:r>
            <a:r>
              <a:rPr lang="en-US" b="1" dirty="0" smtClean="0">
                <a:solidFill>
                  <a:sysClr val="windowText" lastClr="000000"/>
                </a:solidFill>
              </a:rPr>
              <a:t> no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Aprezentasaun</a:t>
            </a:r>
            <a:r>
              <a:rPr lang="en-US" b="1" dirty="0" smtClean="0">
                <a:solidFill>
                  <a:sysClr val="windowText" lastClr="000000"/>
                </a:solidFill>
              </a:rPr>
              <a:t> husi Monitor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Prinsipal</a:t>
            </a:r>
            <a:endParaRPr lang="en-US" b="1" dirty="0" smtClean="0">
              <a:solidFill>
                <a:sysClr val="windowText" lastClr="000000"/>
              </a:solidFill>
            </a:endParaRPr>
          </a:p>
          <a:p>
            <a:pPr marL="911225" lvl="1" indent="-342900">
              <a:buFontTx/>
              <a:buChar char="-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Komentariu</a:t>
            </a:r>
            <a:r>
              <a:rPr lang="en-US" b="1" dirty="0" smtClean="0">
                <a:solidFill>
                  <a:sysClr val="windowText" lastClr="000000"/>
                </a:solidFill>
              </a:rPr>
              <a:t> husi membru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KJM</a:t>
            </a:r>
            <a:endParaRPr lang="en-US" b="1" dirty="0" smtClean="0">
              <a:solidFill>
                <a:sysClr val="windowText" lastClr="000000"/>
              </a:solidFill>
            </a:endParaRPr>
          </a:p>
          <a:p>
            <a:pPr marL="454025" indent="-342900">
              <a:buAutoNum type="arabicParenBoth"/>
            </a:pPr>
            <a:r>
              <a:rPr lang="en-US" b="1" dirty="0" smtClean="0">
                <a:solidFill>
                  <a:sysClr val="windowText" lastClr="000000"/>
                </a:solidFill>
              </a:rPr>
              <a:t>Relatóriu Monitorizasaun</a:t>
            </a:r>
          </a:p>
          <a:p>
            <a:pPr marL="911225" lvl="1" indent="-342900">
              <a:buFontTx/>
              <a:buChar char="-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Submisaun</a:t>
            </a:r>
            <a:r>
              <a:rPr lang="en-US" b="1" dirty="0" smtClean="0">
                <a:solidFill>
                  <a:sysClr val="windowText" lastClr="000000"/>
                </a:solidFill>
              </a:rPr>
              <a:t> no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Aprezentasaun</a:t>
            </a:r>
            <a:r>
              <a:rPr lang="en-US" b="1" dirty="0" smtClean="0">
                <a:solidFill>
                  <a:sysClr val="windowText" lastClr="000000"/>
                </a:solidFill>
              </a:rPr>
              <a:t> husi Monitor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Prinsipal</a:t>
            </a:r>
            <a:endParaRPr lang="en-US" b="1" dirty="0" smtClean="0">
              <a:solidFill>
                <a:sysClr val="windowText" lastClr="000000"/>
              </a:solidFill>
            </a:endParaRPr>
          </a:p>
          <a:p>
            <a:pPr marL="911225" lvl="1" indent="-342900">
              <a:buFontTx/>
              <a:buChar char="-"/>
            </a:pPr>
            <a:r>
              <a:rPr lang="en-US" b="1" dirty="0" smtClean="0">
                <a:solidFill>
                  <a:sysClr val="windowText" lastClr="000000"/>
                </a:solidFill>
              </a:rPr>
              <a:t>Diskusaun iha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KJM</a:t>
            </a:r>
            <a:endParaRPr lang="en-US" b="1" dirty="0" smtClean="0">
              <a:solidFill>
                <a:sysClr val="windowText" lastClr="000000"/>
              </a:solidFill>
            </a:endParaRPr>
          </a:p>
          <a:p>
            <a:pPr marL="454025" indent="-342900">
              <a:buAutoNum type="arabicParenBoth"/>
            </a:pPr>
            <a:r>
              <a:rPr lang="en-US" b="1" dirty="0" smtClean="0">
                <a:solidFill>
                  <a:sysClr val="windowText" lastClr="000000"/>
                </a:solidFill>
              </a:rPr>
              <a:t>Relatóriu Haree Tuir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Impl</a:t>
            </a:r>
            <a:r>
              <a:rPr lang="en-US" b="1" dirty="0" smtClean="0">
                <a:solidFill>
                  <a:sysClr val="windowText" lastClr="000000"/>
                </a:solidFill>
              </a:rPr>
              <a:t> Rekomendasaun</a:t>
            </a:r>
          </a:p>
          <a:p>
            <a:pPr marL="911225" lvl="1" indent="-342900">
              <a:buFontTx/>
              <a:buChar char="-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Submisaun</a:t>
            </a:r>
            <a:r>
              <a:rPr lang="en-US" b="1" dirty="0" smtClean="0">
                <a:solidFill>
                  <a:sysClr val="windowText" lastClr="000000"/>
                </a:solidFill>
              </a:rPr>
              <a:t> no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Aprezentasaun</a:t>
            </a:r>
            <a:r>
              <a:rPr lang="en-US" b="1" dirty="0" smtClean="0">
                <a:solidFill>
                  <a:sysClr val="windowText" lastClr="000000"/>
                </a:solidFill>
              </a:rPr>
              <a:t> husi Monitor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Prinsipal</a:t>
            </a:r>
            <a:endParaRPr lang="en-US" b="1" dirty="0" smtClean="0">
              <a:solidFill>
                <a:sysClr val="windowText" lastClr="000000"/>
              </a:solidFill>
            </a:endParaRPr>
          </a:p>
          <a:p>
            <a:pPr marL="454025" indent="-342900">
              <a:buAutoNum type="arabicParenBoth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Observatoriu</a:t>
            </a:r>
            <a:r>
              <a:rPr lang="en-US" b="1" dirty="0" smtClean="0">
                <a:solidFill>
                  <a:sysClr val="windowText" lastClr="000000"/>
                </a:solidFill>
              </a:rPr>
              <a:t>/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Buletin</a:t>
            </a:r>
            <a:r>
              <a:rPr lang="en-US" b="1" dirty="0" smtClean="0">
                <a:solidFill>
                  <a:sysClr val="windowText" lastClr="000000"/>
                </a:solidFill>
              </a:rPr>
              <a:t> Monitorizasaun</a:t>
            </a:r>
          </a:p>
          <a:p>
            <a:pPr marL="911225" lvl="1" indent="-342900">
              <a:buFontTx/>
              <a:buChar char="-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Determina</a:t>
            </a:r>
            <a:r>
              <a:rPr lang="en-US" b="1" dirty="0" smtClean="0">
                <a:solidFill>
                  <a:sysClr val="windowText" lastClr="000000"/>
                </a:solidFill>
              </a:rPr>
              <a:t> Departamentu mak responsavel</a:t>
            </a:r>
          </a:p>
          <a:p>
            <a:pPr marL="911225" lvl="1" indent="-342900">
              <a:buFontTx/>
              <a:buChar char="-"/>
            </a:pPr>
            <a:r>
              <a:rPr lang="en-US" b="1" dirty="0" err="1" smtClean="0">
                <a:solidFill>
                  <a:sysClr val="windowText" lastClr="000000"/>
                </a:solidFill>
              </a:rPr>
              <a:t>Determina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prazu</a:t>
            </a:r>
            <a:endParaRPr lang="en-US" b="1" dirty="0" smtClean="0">
              <a:solidFill>
                <a:sysClr val="windowText" lastClr="000000"/>
              </a:solidFill>
            </a:endParaRPr>
          </a:p>
          <a:p>
            <a:pPr marL="454025" indent="-342900">
              <a:buAutoNum type="arabicParenBoth"/>
            </a:pPr>
            <a:r>
              <a:rPr lang="en-US" b="1" dirty="0" smtClean="0">
                <a:solidFill>
                  <a:sysClr val="windowText" lastClr="000000"/>
                </a:solidFill>
              </a:rPr>
              <a:t>Progresu Monitorizasaun</a:t>
            </a:r>
          </a:p>
          <a:p>
            <a:pPr marL="911225" lvl="1" indent="-342900">
              <a:buFontTx/>
              <a:buChar char="-"/>
            </a:pPr>
            <a:r>
              <a:rPr lang="en-US" b="1" dirty="0" smtClean="0">
                <a:solidFill>
                  <a:sysClr val="windowText" lastClr="000000"/>
                </a:solidFill>
              </a:rPr>
              <a:t>Briefing husi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Diretor</a:t>
            </a:r>
            <a:r>
              <a:rPr lang="en-US" b="1" dirty="0" smtClean="0">
                <a:solidFill>
                  <a:sysClr val="windowText" lastClr="000000"/>
                </a:solidFill>
              </a:rPr>
              <a:t>/Xefe (difikuldade, dezafiu, progresu)</a:t>
            </a:r>
          </a:p>
          <a:p>
            <a:pPr marL="911225" lvl="1" indent="-342900">
              <a:buFontTx/>
              <a:buChar char="-"/>
            </a:pPr>
            <a:r>
              <a:rPr lang="en-US" b="1" dirty="0" smtClean="0">
                <a:solidFill>
                  <a:sysClr val="windowText" lastClr="000000"/>
                </a:solidFill>
              </a:rPr>
              <a:t>Diskusaun iha 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KJM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74167 -0.0025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/>
                <a:gridCol w="1981200"/>
                <a:gridCol w="2254251"/>
                <a:gridCol w="1598722"/>
                <a:gridCol w="2147777"/>
              </a:tblGrid>
              <a:tr h="370840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Molok-</a:t>
                      </a:r>
                      <a:r>
                        <a:rPr lang="en-US" sz="1200" dirty="0" err="1" smtClean="0"/>
                        <a:t>Monit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Monitoriz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Depois-</a:t>
                      </a:r>
                      <a:r>
                        <a:rPr lang="en-US" sz="1200" dirty="0" err="1" smtClean="0"/>
                        <a:t>Monit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Adv-</a:t>
                      </a:r>
                      <a:r>
                        <a:rPr lang="en-US" sz="1200" dirty="0" err="1" smtClean="0"/>
                        <a:t>HRT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Impl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Provedor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(aprova </a:t>
                      </a:r>
                      <a:r>
                        <a:rPr lang="en-US" sz="1200" dirty="0" err="1" smtClean="0"/>
                        <a:t>PAA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(asina MOP)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Aprova Relatóriu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Partisipa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Enk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Publi</a:t>
                      </a:r>
                      <a:r>
                        <a:rPr lang="en-US" sz="1200" baseline="0" dirty="0" smtClean="0"/>
                        <a:t> Dili</a:t>
                      </a:r>
                    </a:p>
                    <a:p>
                      <a:r>
                        <a:rPr lang="en-US" sz="1200" baseline="0" dirty="0" smtClean="0"/>
                        <a:t>- Asina Rel. </a:t>
                      </a:r>
                      <a:r>
                        <a:rPr lang="en-US" sz="1200" baseline="0" dirty="0" err="1" smtClean="0"/>
                        <a:t>HRT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Impl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Provedor </a:t>
                      </a:r>
                      <a:r>
                        <a:rPr lang="en-US" sz="1200" b="1" dirty="0" err="1" smtClean="0"/>
                        <a:t>Adjuntu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dirty="0" smtClean="0"/>
                        <a:t>Komentáriu M-AP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baseline="0" dirty="0" smtClean="0"/>
                        <a:t> Aprova M-AP Urjente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</a:t>
                      </a:r>
                      <a:r>
                        <a:rPr lang="en-US" sz="1200" dirty="0" err="1" smtClean="0"/>
                        <a:t>Koment</a:t>
                      </a:r>
                      <a:r>
                        <a:rPr lang="en-US" sz="1200" baseline="0" dirty="0" smtClean="0"/>
                        <a:t> Esbosu Relatóriu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Enk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Publiku</a:t>
                      </a:r>
                      <a:r>
                        <a:rPr lang="en-US" sz="1200" baseline="0" dirty="0" smtClean="0"/>
                        <a:t> Dili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Diretor</a:t>
                      </a:r>
                      <a:r>
                        <a:rPr lang="en-US" sz="1200" b="1" baseline="0" dirty="0" smtClean="0"/>
                        <a:t> DH/BG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- Enkontru Inst Publika</a:t>
                      </a:r>
                    </a:p>
                    <a:p>
                      <a:r>
                        <a:rPr lang="en-US" sz="1200" dirty="0" smtClean="0"/>
                        <a:t>- Komentáriu M-AP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</a:t>
                      </a:r>
                      <a:r>
                        <a:rPr lang="en-US" sz="1200" dirty="0" err="1" smtClean="0"/>
                        <a:t>Koment</a:t>
                      </a:r>
                      <a:r>
                        <a:rPr lang="en-US" sz="1200" baseline="0" dirty="0" smtClean="0"/>
                        <a:t> Esbosu Relatóriu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Enk</a:t>
                      </a:r>
                      <a:r>
                        <a:rPr lang="en-US" sz="1200" baseline="0" dirty="0" smtClean="0"/>
                        <a:t> Públiku Dili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Xefe Dept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- Enkontru Inst Publika</a:t>
                      </a:r>
                    </a:p>
                    <a:p>
                      <a:r>
                        <a:rPr lang="en-US" sz="1200" dirty="0" smtClean="0"/>
                        <a:t>- Komentáriu M-AP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</a:t>
                      </a:r>
                      <a:r>
                        <a:rPr lang="en-US" sz="1200" dirty="0" err="1" smtClean="0"/>
                        <a:t>Koment</a:t>
                      </a:r>
                      <a:r>
                        <a:rPr lang="en-US" sz="1200" baseline="0" dirty="0" smtClean="0"/>
                        <a:t> Esbosu Relatóriu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dirty="0" smtClean="0"/>
                        <a:t>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dirty="0" smtClean="0"/>
                        <a:t>Partisipa </a:t>
                      </a:r>
                      <a:r>
                        <a:rPr lang="en-US" sz="1200" dirty="0" err="1" smtClean="0"/>
                        <a:t>Enk</a:t>
                      </a:r>
                      <a:r>
                        <a:rPr lang="en-US" sz="1200" baseline="0" dirty="0" smtClean="0"/>
                        <a:t> Públiku Dili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- Partisipa </a:t>
                      </a:r>
                      <a:r>
                        <a:rPr lang="en-US" sz="1200" baseline="0" dirty="0" err="1" smtClean="0"/>
                        <a:t>Enk</a:t>
                      </a:r>
                      <a:r>
                        <a:rPr lang="en-US" sz="1200" baseline="0" dirty="0" smtClean="0"/>
                        <a:t> Públiku Distritu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Monitor Prinsipál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- Enkontru Inst Publika</a:t>
                      </a:r>
                    </a:p>
                    <a:p>
                      <a:r>
                        <a:rPr lang="en-US" sz="1200" dirty="0" smtClean="0"/>
                        <a:t>- Hakerek M-AP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Rekolle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Dadus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Hatama </a:t>
                      </a:r>
                      <a:r>
                        <a:rPr lang="en-US" sz="1200" baseline="0" dirty="0" err="1" smtClean="0"/>
                        <a:t>Dadus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Baze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Analiza </a:t>
                      </a:r>
                      <a:r>
                        <a:rPr lang="en-US" sz="1200" baseline="0" dirty="0" err="1" smtClean="0"/>
                        <a:t>Dadus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Esbosu Relatóriu</a:t>
                      </a:r>
                    </a:p>
                    <a:p>
                      <a:r>
                        <a:rPr lang="en-US" sz="1200" baseline="0" dirty="0" smtClean="0"/>
                        <a:t>- Prepara Press Release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KJM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Enk</a:t>
                      </a:r>
                      <a:r>
                        <a:rPr lang="en-US" sz="1200" baseline="0" dirty="0" smtClean="0"/>
                        <a:t> Públiku Dili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- Partisipa </a:t>
                      </a:r>
                      <a:r>
                        <a:rPr lang="en-US" sz="1200" baseline="0" dirty="0" err="1" smtClean="0"/>
                        <a:t>Enk</a:t>
                      </a:r>
                      <a:r>
                        <a:rPr lang="en-US" sz="1200" baseline="0" dirty="0" smtClean="0"/>
                        <a:t> Públiku Distritu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- Rekolle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Dadus</a:t>
                      </a:r>
                      <a:r>
                        <a:rPr lang="en-US" sz="1200" baseline="0" dirty="0" smtClean="0"/>
                        <a:t> HT </a:t>
                      </a:r>
                      <a:r>
                        <a:rPr lang="en-US" sz="1200" baseline="0" dirty="0" err="1" smtClean="0"/>
                        <a:t>Rekom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Analiza </a:t>
                      </a:r>
                      <a:r>
                        <a:rPr lang="en-US" sz="1200" baseline="0" dirty="0" err="1" smtClean="0"/>
                        <a:t>Dadus</a:t>
                      </a:r>
                      <a:r>
                        <a:rPr lang="en-US" sz="1200" baseline="0" dirty="0" smtClean="0"/>
                        <a:t> HT </a:t>
                      </a:r>
                      <a:r>
                        <a:rPr lang="en-US" sz="1200" baseline="0" dirty="0" err="1" smtClean="0"/>
                        <a:t>Rekom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Hakerek </a:t>
                      </a:r>
                      <a:r>
                        <a:rPr lang="en-US" sz="1200" baseline="0" dirty="0" err="1" smtClean="0"/>
                        <a:t>Relat</a:t>
                      </a:r>
                      <a:r>
                        <a:rPr lang="en-US" sz="1200" baseline="0" dirty="0" smtClean="0"/>
                        <a:t> HT </a:t>
                      </a:r>
                      <a:r>
                        <a:rPr lang="en-US" sz="1200" baseline="0" dirty="0" err="1" smtClean="0"/>
                        <a:t>Rekom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Monitor Apoiu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Hakerek</a:t>
                      </a:r>
                      <a:r>
                        <a:rPr lang="en-US" sz="1200" baseline="0" dirty="0" smtClean="0"/>
                        <a:t> M-AP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Rekolle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Dadus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Hatama </a:t>
                      </a:r>
                      <a:r>
                        <a:rPr lang="en-US" sz="1200" baseline="0" dirty="0" err="1" smtClean="0"/>
                        <a:t>Dadus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Baze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Dadus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Analiza </a:t>
                      </a:r>
                      <a:r>
                        <a:rPr lang="en-US" sz="1200" baseline="0" dirty="0" err="1" smtClean="0"/>
                        <a:t>Dadus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Apoiu Esbosu Relatóriu</a:t>
                      </a:r>
                    </a:p>
                    <a:p>
                      <a:r>
                        <a:rPr lang="en-US" sz="1200" baseline="0" dirty="0" smtClean="0"/>
                        <a:t>- Prepara Press Release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Partisipa </a:t>
                      </a:r>
                      <a:r>
                        <a:rPr lang="en-US" sz="1200" dirty="0" err="1" smtClean="0"/>
                        <a:t>Enk</a:t>
                      </a:r>
                      <a:r>
                        <a:rPr lang="en-US" sz="1200" baseline="0" dirty="0" smtClean="0"/>
                        <a:t> Públiku Dili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- Partisipa </a:t>
                      </a:r>
                      <a:r>
                        <a:rPr lang="en-US" sz="1200" baseline="0" dirty="0" err="1" smtClean="0"/>
                        <a:t>Enk</a:t>
                      </a:r>
                      <a:r>
                        <a:rPr lang="en-US" sz="1200" baseline="0" dirty="0" smtClean="0"/>
                        <a:t> Públiku Distritu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- Rekolle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Dadus</a:t>
                      </a:r>
                      <a:r>
                        <a:rPr lang="en-US" sz="1200" baseline="0" dirty="0" smtClean="0"/>
                        <a:t> HT </a:t>
                      </a:r>
                      <a:r>
                        <a:rPr lang="en-US" sz="1200" baseline="0" dirty="0" err="1" smtClean="0"/>
                        <a:t>Rekom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Analiza </a:t>
                      </a:r>
                      <a:r>
                        <a:rPr lang="en-US" sz="1200" baseline="0" dirty="0" err="1" smtClean="0"/>
                        <a:t>Dadus</a:t>
                      </a:r>
                      <a:r>
                        <a:rPr lang="en-US" sz="1200" baseline="0" dirty="0" smtClean="0"/>
                        <a:t> HT </a:t>
                      </a:r>
                      <a:r>
                        <a:rPr lang="en-US" sz="1200" baseline="0" dirty="0" err="1" smtClean="0"/>
                        <a:t>Rekom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- Apoiu Hakerek </a:t>
                      </a:r>
                      <a:r>
                        <a:rPr lang="en-US" sz="1200" baseline="0" dirty="0" err="1" smtClean="0"/>
                        <a:t>Relat</a:t>
                      </a:r>
                      <a:r>
                        <a:rPr lang="en-US" sz="1200" baseline="0" dirty="0" smtClean="0"/>
                        <a:t> HT </a:t>
                      </a:r>
                      <a:r>
                        <a:rPr lang="en-US" sz="1200" baseline="0" dirty="0" err="1" smtClean="0"/>
                        <a:t>Rekom</a:t>
                      </a:r>
                      <a:endParaRPr lang="en-US" sz="1200" dirty="0" smtClean="0"/>
                    </a:p>
                  </a:txBody>
                  <a:tcPr/>
                </a:tc>
              </a:tr>
              <a:tr h="4457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Diretór Rejionál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</a:t>
                      </a:r>
                      <a:r>
                        <a:rPr lang="en-US" sz="1200" dirty="0" err="1" smtClean="0"/>
                        <a:t>Partisiipa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Enk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baseline="0" dirty="0" smtClean="0"/>
                        <a:t>Públiku Distritu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Ofisiál </a:t>
                      </a:r>
                      <a:r>
                        <a:rPr lang="en-US" sz="1200" b="1" dirty="0" err="1" smtClean="0"/>
                        <a:t>Monit</a:t>
                      </a:r>
                      <a:r>
                        <a:rPr lang="en-US" sz="1200" b="1" dirty="0" smtClean="0"/>
                        <a:t>-Inv</a:t>
                      </a:r>
                      <a:r>
                        <a:rPr lang="en-US" sz="1200" b="1" baseline="0" dirty="0" smtClean="0"/>
                        <a:t> Rejionál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Rekolle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Dadus</a:t>
                      </a:r>
                      <a:endParaRPr lang="en-US" sz="1200" baseline="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- Rekolle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Dadus</a:t>
                      </a:r>
                      <a:r>
                        <a:rPr lang="en-US" sz="1200" baseline="0" dirty="0" smtClean="0"/>
                        <a:t> HT </a:t>
                      </a:r>
                      <a:r>
                        <a:rPr lang="en-US" sz="1200" baseline="0" dirty="0" err="1" smtClean="0"/>
                        <a:t>Rekom</a:t>
                      </a:r>
                      <a:endParaRPr lang="en-US" sz="1200" baseline="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60360" y="1897039"/>
            <a:ext cx="8915400" cy="7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3857" y="532263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ATIVIDADE HO </a:t>
            </a:r>
            <a:r>
              <a:rPr lang="en-US" sz="1400" b="1" dirty="0" err="1" smtClean="0"/>
              <a:t>PRAZU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ESPESIFIKU</a:t>
            </a:r>
            <a:r>
              <a:rPr lang="en-US" sz="1400" b="1" dirty="0" smtClean="0"/>
              <a:t>: </a:t>
            </a:r>
            <a:r>
              <a:rPr lang="en-US" sz="1400" b="1" dirty="0" err="1" smtClean="0"/>
              <a:t>KJM</a:t>
            </a:r>
            <a:r>
              <a:rPr lang="en-US" sz="1400" b="1" dirty="0" smtClean="0"/>
              <a:t> NO </a:t>
            </a:r>
            <a:r>
              <a:rPr lang="en-US" sz="1400" b="1" dirty="0" err="1" smtClean="0"/>
              <a:t>BULETIN</a:t>
            </a:r>
            <a:r>
              <a:rPr lang="en-US" sz="1400" b="1" dirty="0" smtClean="0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02608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16324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43688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71052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98416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25780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53144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0508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07872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35236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62600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88823" y="17526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4008" y="22040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0028" y="220409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Fev</a:t>
            </a:r>
            <a:endParaRPr lang="en-US" sz="14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1626047" y="2204099"/>
            <a:ext cx="65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Marsu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52067" y="2204099"/>
            <a:ext cx="705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Abr</a:t>
            </a:r>
            <a:endParaRPr lang="en-US" sz="14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078088" y="2204099"/>
            <a:ext cx="620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Maiu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04108" y="2204099"/>
            <a:ext cx="590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Juñu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30127" y="2204099"/>
            <a:ext cx="615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Jullu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56148" y="2204099"/>
            <a:ext cx="639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Agost</a:t>
            </a:r>
            <a:endParaRPr lang="en-US" sz="14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5982167" y="2204099"/>
            <a:ext cx="705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8187" y="2204099"/>
            <a:ext cx="757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Out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34208" y="2204099"/>
            <a:ext cx="631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Nov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60223" y="2204099"/>
            <a:ext cx="62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Dez</a:t>
            </a:r>
            <a:endParaRPr lang="en-US" sz="14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109182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34995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560808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189873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286621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915686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012434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6641499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738247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367312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464060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093122" y="1123098"/>
            <a:ext cx="586854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KJM</a:t>
            </a:r>
            <a:endParaRPr lang="en-US" dirty="0"/>
          </a:p>
        </p:txBody>
      </p:sp>
      <p:sp>
        <p:nvSpPr>
          <p:cNvPr id="59" name="Flowchart: Multidocument 58"/>
          <p:cNvSpPr/>
          <p:nvPr/>
        </p:nvSpPr>
        <p:spPr>
          <a:xfrm>
            <a:off x="2456602" y="2464556"/>
            <a:ext cx="627802" cy="668741"/>
          </a:xfrm>
          <a:prstGeom prst="flowChartMulti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Buletin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8923367" y="1741224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694767" y="2192723"/>
            <a:ext cx="62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Jan</a:t>
            </a:r>
          </a:p>
        </p:txBody>
      </p:sp>
      <p:sp>
        <p:nvSpPr>
          <p:cNvPr id="80" name="Flowchart: Multidocument 79"/>
          <p:cNvSpPr/>
          <p:nvPr/>
        </p:nvSpPr>
        <p:spPr>
          <a:xfrm>
            <a:off x="4628871" y="2464556"/>
            <a:ext cx="627802" cy="668741"/>
          </a:xfrm>
          <a:prstGeom prst="flowChartMulti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Buletin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Flowchart: Multidocument 80"/>
          <p:cNvSpPr/>
          <p:nvPr/>
        </p:nvSpPr>
        <p:spPr>
          <a:xfrm>
            <a:off x="6798865" y="2464556"/>
            <a:ext cx="627802" cy="668741"/>
          </a:xfrm>
          <a:prstGeom prst="flowChartMulti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Buletin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2" name="Flowchart: Multidocument 81"/>
          <p:cNvSpPr/>
          <p:nvPr/>
        </p:nvSpPr>
        <p:spPr>
          <a:xfrm>
            <a:off x="8516198" y="2464556"/>
            <a:ext cx="627802" cy="668741"/>
          </a:xfrm>
          <a:prstGeom prst="flowChartMulti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Buletin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91066" y="4653868"/>
            <a:ext cx="8707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Ezemplu Monitorizasaun 2:  Atividade </a:t>
            </a:r>
            <a:r>
              <a:rPr lang="en-US" sz="1400" b="1" dirty="0" err="1" smtClean="0"/>
              <a:t>Sede</a:t>
            </a:r>
            <a:r>
              <a:rPr lang="en-US" sz="1400" b="1" dirty="0" smtClean="0"/>
              <a:t> Administrasaun (distritu 3 –  rekolle </a:t>
            </a:r>
            <a:r>
              <a:rPr lang="en-US" sz="1400" b="1" dirty="0" err="1" smtClean="0"/>
              <a:t>dadus</a:t>
            </a:r>
            <a:r>
              <a:rPr lang="en-US" sz="1400" b="1" dirty="0" smtClean="0"/>
              <a:t> total fulan 4)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77419" y="3305023"/>
            <a:ext cx="5920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Ezemplu Monitorizasaun 2:  Prizaun (fulan 10 – regular)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04716" y="5832142"/>
            <a:ext cx="7146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Ezemplu Monitorizasaun 3:  Edukasaun (sub-distritu 8 – rekolle </a:t>
            </a:r>
            <a:r>
              <a:rPr lang="en-US" sz="1400" b="1" dirty="0" err="1" smtClean="0"/>
              <a:t>dadus</a:t>
            </a:r>
            <a:r>
              <a:rPr lang="en-US" sz="1400" b="1" dirty="0" smtClean="0"/>
              <a:t> total fulan 3)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609230" y="504967"/>
            <a:ext cx="504967" cy="4776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032310" y="300251"/>
            <a:ext cx="120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Planu </a:t>
            </a:r>
            <a:r>
              <a:rPr lang="en-US" sz="1400" dirty="0" err="1" smtClean="0"/>
              <a:t>Anual</a:t>
            </a:r>
            <a:endParaRPr lang="en-US" sz="1400" dirty="0" smtClean="0"/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28600" y="3782700"/>
            <a:ext cx="8915400" cy="7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70848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184564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911928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639292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366656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094020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21384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548748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276112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003476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730840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457063" y="363826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8991607" y="3626885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914397" y="4067027"/>
            <a:ext cx="600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M-AP</a:t>
            </a:r>
          </a:p>
        </p:txBody>
      </p:sp>
      <p:sp>
        <p:nvSpPr>
          <p:cNvPr id="120" name="Left Bracket 119"/>
          <p:cNvSpPr/>
          <p:nvPr/>
        </p:nvSpPr>
        <p:spPr>
          <a:xfrm rot="16200000">
            <a:off x="4285399" y="1364771"/>
            <a:ext cx="204715" cy="547275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7260609" y="4189863"/>
            <a:ext cx="102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Rel. </a:t>
            </a:r>
            <a:r>
              <a:rPr lang="en-US" sz="1400" dirty="0" err="1" smtClean="0"/>
              <a:t>Monit</a:t>
            </a:r>
            <a:endParaRPr lang="en-US" sz="1400" dirty="0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8120418" y="4178489"/>
            <a:ext cx="102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Enk</a:t>
            </a:r>
            <a:r>
              <a:rPr lang="en-US" sz="1400" dirty="0" smtClean="0"/>
              <a:t> </a:t>
            </a:r>
            <a:r>
              <a:rPr lang="en-US" sz="1400" dirty="0" err="1" smtClean="0"/>
              <a:t>Publ</a:t>
            </a:r>
            <a:endParaRPr lang="en-US" sz="1400" dirty="0" smtClean="0"/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228600" y="5177046"/>
            <a:ext cx="8915400" cy="7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70848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184564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911928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639292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366656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094020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21384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548748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6276112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03476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7730840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8457063" y="503260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8991607" y="502123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914397" y="5461373"/>
            <a:ext cx="600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M-AP</a:t>
            </a:r>
          </a:p>
        </p:txBody>
      </p:sp>
      <p:sp>
        <p:nvSpPr>
          <p:cNvPr id="138" name="Left Bracket 137"/>
          <p:cNvSpPr/>
          <p:nvPr/>
        </p:nvSpPr>
        <p:spPr>
          <a:xfrm rot="16200000">
            <a:off x="2846696" y="4197820"/>
            <a:ext cx="202445" cy="25930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4353636" y="5420436"/>
            <a:ext cx="102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Rel. </a:t>
            </a:r>
            <a:r>
              <a:rPr lang="en-US" sz="1400" dirty="0" err="1" smtClean="0"/>
              <a:t>Monit</a:t>
            </a:r>
            <a:endParaRPr lang="en-US" sz="1400" dirty="0" smtClean="0"/>
          </a:p>
        </p:txBody>
      </p:sp>
      <p:sp>
        <p:nvSpPr>
          <p:cNvPr id="140" name="TextBox 139"/>
          <p:cNvSpPr txBox="1"/>
          <p:nvPr/>
        </p:nvSpPr>
        <p:spPr>
          <a:xfrm>
            <a:off x="5172502" y="5422710"/>
            <a:ext cx="102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Enk</a:t>
            </a:r>
            <a:r>
              <a:rPr lang="en-US" sz="1400" dirty="0" smtClean="0"/>
              <a:t> </a:t>
            </a:r>
            <a:r>
              <a:rPr lang="en-US" sz="1400" dirty="0" err="1" smtClean="0"/>
              <a:t>Publ</a:t>
            </a:r>
            <a:endParaRPr lang="en-US" sz="1400" dirty="0" smtClean="0"/>
          </a:p>
        </p:txBody>
      </p:sp>
      <p:sp>
        <p:nvSpPr>
          <p:cNvPr id="151" name="Up Arrow 150"/>
          <p:cNvSpPr/>
          <p:nvPr/>
        </p:nvSpPr>
        <p:spPr>
          <a:xfrm>
            <a:off x="2634032" y="3138985"/>
            <a:ext cx="163769" cy="3357349"/>
          </a:xfrm>
          <a:prstGeom prst="upArrow">
            <a:avLst/>
          </a:prstGeom>
          <a:solidFill>
            <a:srgbClr val="727CA3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Up Arrow 151"/>
          <p:cNvSpPr/>
          <p:nvPr/>
        </p:nvSpPr>
        <p:spPr>
          <a:xfrm>
            <a:off x="4872260" y="3168556"/>
            <a:ext cx="163773" cy="3300483"/>
          </a:xfrm>
          <a:prstGeom prst="upArrow">
            <a:avLst/>
          </a:prstGeom>
          <a:solidFill>
            <a:srgbClr val="727CA3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Up Arrow 152"/>
          <p:cNvSpPr/>
          <p:nvPr/>
        </p:nvSpPr>
        <p:spPr>
          <a:xfrm>
            <a:off x="7046810" y="3129888"/>
            <a:ext cx="159218" cy="3325503"/>
          </a:xfrm>
          <a:prstGeom prst="upArrow">
            <a:avLst/>
          </a:prstGeom>
          <a:solidFill>
            <a:srgbClr val="727CA3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Up Arrow 153"/>
          <p:cNvSpPr/>
          <p:nvPr/>
        </p:nvSpPr>
        <p:spPr>
          <a:xfrm>
            <a:off x="8686806" y="3173106"/>
            <a:ext cx="184239" cy="3309581"/>
          </a:xfrm>
          <a:prstGeom prst="upArrow">
            <a:avLst/>
          </a:prstGeom>
          <a:solidFill>
            <a:srgbClr val="727CA3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Arrow Connector 154"/>
          <p:cNvCxnSpPr/>
          <p:nvPr/>
        </p:nvCxnSpPr>
        <p:spPr>
          <a:xfrm flipV="1">
            <a:off x="228600" y="6265896"/>
            <a:ext cx="8915400" cy="7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470848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1184564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1911928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639292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3366656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094020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4821384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548748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276112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7003476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7730840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8457063" y="6121457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8991607" y="611008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016165" y="6522927"/>
            <a:ext cx="600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M-AP</a:t>
            </a:r>
          </a:p>
        </p:txBody>
      </p:sp>
      <p:sp>
        <p:nvSpPr>
          <p:cNvPr id="170" name="Left Bracket 169"/>
          <p:cNvSpPr/>
          <p:nvPr/>
        </p:nvSpPr>
        <p:spPr>
          <a:xfrm rot="16200000">
            <a:off x="5090280" y="5410983"/>
            <a:ext cx="205419" cy="230647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6482724" y="6509286"/>
            <a:ext cx="102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Rel. </a:t>
            </a:r>
            <a:r>
              <a:rPr lang="en-US" sz="1400" dirty="0" err="1" smtClean="0"/>
              <a:t>Monit</a:t>
            </a:r>
            <a:endParaRPr lang="en-US" sz="1400" dirty="0" smtClean="0"/>
          </a:p>
        </p:txBody>
      </p:sp>
      <p:sp>
        <p:nvSpPr>
          <p:cNvPr id="172" name="TextBox 171"/>
          <p:cNvSpPr txBox="1"/>
          <p:nvPr/>
        </p:nvSpPr>
        <p:spPr>
          <a:xfrm>
            <a:off x="7301590" y="6511560"/>
            <a:ext cx="102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Enk</a:t>
            </a:r>
            <a:r>
              <a:rPr lang="en-US" sz="1400" dirty="0" smtClean="0"/>
              <a:t> </a:t>
            </a:r>
            <a:r>
              <a:rPr lang="en-US" sz="1400" dirty="0" err="1" smtClean="0"/>
              <a:t>Publ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9" grpId="0"/>
      <p:bldP spid="118" grpId="0"/>
      <p:bldP spid="120" grpId="0" animBg="1"/>
      <p:bldP spid="121" grpId="0"/>
      <p:bldP spid="122" grpId="0"/>
      <p:bldP spid="137" grpId="0"/>
      <p:bldP spid="138" grpId="0" animBg="1"/>
      <p:bldP spid="139" grpId="0"/>
      <p:bldP spid="140" grpId="0"/>
      <p:bldP spid="151" grpId="0" animBg="1"/>
      <p:bldP spid="152" grpId="0" animBg="1"/>
      <p:bldP spid="153" grpId="0" animBg="1"/>
      <p:bldP spid="154" grpId="0" animBg="1"/>
      <p:bldP spid="169" grpId="0"/>
      <p:bldP spid="170" grpId="0" animBg="1"/>
      <p:bldP spid="171" grpId="0"/>
      <p:bldP spid="1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79429"/>
            <a:ext cx="8229600" cy="34938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monitor 6 DH (Ekipa 3)</a:t>
            </a:r>
          </a:p>
          <a:p>
            <a:pPr lvl="1"/>
            <a:r>
              <a:rPr lang="en-US" dirty="0" smtClean="0"/>
              <a:t>Atividade monitorizasaun 6</a:t>
            </a:r>
          </a:p>
          <a:p>
            <a:pPr lvl="2"/>
            <a:r>
              <a:rPr lang="en-US" dirty="0" smtClean="0"/>
              <a:t>Monitorizasaun 2 ba </a:t>
            </a:r>
            <a:r>
              <a:rPr lang="en-US" dirty="0" err="1" smtClean="0"/>
              <a:t>kada</a:t>
            </a:r>
            <a:r>
              <a:rPr lang="en-US" dirty="0" smtClean="0"/>
              <a:t> ekipa (1 regular – 1 badak)</a:t>
            </a:r>
          </a:p>
          <a:p>
            <a:pPr lvl="3"/>
            <a:r>
              <a:rPr lang="en-US" dirty="0" smtClean="0"/>
              <a:t>Monitor prinsipál	 	Monitor apoiu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monitor 2 BG (Ekipa 1) </a:t>
            </a:r>
          </a:p>
          <a:p>
            <a:pPr lvl="1"/>
            <a:r>
              <a:rPr lang="en-US" dirty="0" smtClean="0"/>
              <a:t>Atividade monitorizasaun 2</a:t>
            </a:r>
          </a:p>
          <a:p>
            <a:pPr lvl="2"/>
            <a:r>
              <a:rPr lang="en-US" dirty="0" smtClean="0"/>
              <a:t>Monitorizasaun 2 ba </a:t>
            </a:r>
            <a:r>
              <a:rPr lang="en-US" dirty="0" err="1" smtClean="0"/>
              <a:t>kada</a:t>
            </a:r>
            <a:r>
              <a:rPr lang="en-US" dirty="0" smtClean="0"/>
              <a:t> ekipa (1 regular – 1 badak)</a:t>
            </a:r>
          </a:p>
          <a:p>
            <a:pPr lvl="3"/>
            <a:r>
              <a:rPr lang="en-US" dirty="0" smtClean="0"/>
              <a:t>Monitor prinsipál 		Monitor apoiu</a:t>
            </a:r>
          </a:p>
          <a:p>
            <a:r>
              <a:rPr lang="en-US" dirty="0" smtClean="0"/>
              <a:t>Enkontru 12 husi </a:t>
            </a:r>
            <a:r>
              <a:rPr lang="en-US" dirty="0" err="1" smtClean="0"/>
              <a:t>KJM</a:t>
            </a:r>
            <a:endParaRPr lang="en-US" dirty="0" smtClean="0"/>
          </a:p>
          <a:p>
            <a:r>
              <a:rPr lang="en-US" dirty="0" err="1" smtClean="0"/>
              <a:t>Rejional</a:t>
            </a:r>
            <a:r>
              <a:rPr lang="en-US" dirty="0" smtClean="0"/>
              <a:t> apoiu rekolle </a:t>
            </a:r>
            <a:r>
              <a:rPr lang="en-US" dirty="0" err="1" smtClean="0"/>
              <a:t>dadus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3261815" y="1780748"/>
            <a:ext cx="764275" cy="2047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3250442" y="3279443"/>
            <a:ext cx="764275" cy="2047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 rot="1509669">
            <a:off x="4878851" y="-56708"/>
            <a:ext cx="4594300" cy="2265529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00" dirty="0" smtClean="0"/>
              <a:t>Importante identifika Monitor </a:t>
            </a:r>
            <a:r>
              <a:rPr lang="en-US" sz="1900" dirty="0" err="1" smtClean="0"/>
              <a:t>Prinsipal</a:t>
            </a:r>
            <a:r>
              <a:rPr lang="en-US" sz="1900" dirty="0" smtClean="0"/>
              <a:t> “Na’in”</a:t>
            </a:r>
            <a:endParaRPr lang="en-US" sz="19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5300" y="3984008"/>
            <a:ext cx="8229600" cy="762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Rezultadu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4749137"/>
            <a:ext cx="8324850" cy="3493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Relatóriu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Monitoriz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 + 4/5 Rel. Haree Tuir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Rekom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Enkontru Públiku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Dili 8 + 16/25 Enkontru Públiku Distritu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600" dirty="0" smtClean="0"/>
              <a:t>Press Release 12/15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Buletin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705600" y="304800"/>
            <a:ext cx="0" cy="3352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57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Molok-</a:t>
            </a:r>
            <a:r>
              <a:rPr lang="en-US" b="1" dirty="0" err="1" smtClean="0">
                <a:solidFill>
                  <a:srgbClr val="0070C0"/>
                </a:solidFill>
              </a:rPr>
              <a:t>Monitoriz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57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Monitorizasaun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57200"/>
            <a:ext cx="21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Depois- </a:t>
            </a:r>
            <a:r>
              <a:rPr lang="en-US" b="1" dirty="0" err="1" smtClean="0">
                <a:solidFill>
                  <a:srgbClr val="00B050"/>
                </a:solidFill>
              </a:rPr>
              <a:t>Monitoriz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28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Advokasia no Haree Tuir </a:t>
            </a:r>
            <a:r>
              <a:rPr lang="en-US" dirty="0" err="1" smtClean="0">
                <a:solidFill>
                  <a:srgbClr val="FF0000"/>
                </a:solidFill>
              </a:rPr>
              <a:t>Impl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Rekom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152400" y="10668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Planu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Anual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Monitoriz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4756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Xef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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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DG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2400" y="19431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Dok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Relevante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52400" y="28194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Enkontru “Molok” Inst Publika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2362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Ases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228201"/>
            <a:ext cx="1143000" cy="276999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AP/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Dir+Xefe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52400" y="36957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Husu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Dok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no Info ba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ONG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9585" y="4114800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152400" y="4572000"/>
            <a:ext cx="16764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Hakerek M-AP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4904601"/>
            <a:ext cx="1636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XefDir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>
            <a:hlinkClick r:id="rId8" action="ppaction://hlinksldjump"/>
          </p:cNvPr>
          <p:cNvSpPr/>
          <p:nvPr/>
        </p:nvSpPr>
        <p:spPr>
          <a:xfrm>
            <a:off x="152400" y="53721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err="1" smtClean="0">
                <a:solidFill>
                  <a:sysClr val="windowText" lastClr="000000"/>
                </a:solidFill>
              </a:rPr>
              <a:t>Submisaun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M-AP iha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KJM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>
            <a:hlinkClick r:id="rId9" action="ppaction://hlinksldjump"/>
          </p:cNvPr>
          <p:cNvSpPr/>
          <p:nvPr/>
        </p:nvSpPr>
        <p:spPr>
          <a:xfrm>
            <a:off x="152400" y="62484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Desizaun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KJM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5791200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24100" y="1066800"/>
            <a:ext cx="1790700" cy="457200"/>
          </a:xfrm>
          <a:prstGeom prst="rect">
            <a:avLst/>
          </a:prstGeom>
          <a:solidFill>
            <a:srgbClr val="FADA7A">
              <a:alpha val="43137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Revizaun M-AP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1447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0" name="Elbow Connector 29"/>
          <p:cNvCxnSpPr>
            <a:stCxn id="12" idx="3"/>
            <a:endCxn id="14" idx="0"/>
          </p:cNvCxnSpPr>
          <p:nvPr/>
        </p:nvCxnSpPr>
        <p:spPr>
          <a:xfrm flipH="1">
            <a:off x="990600" y="1295400"/>
            <a:ext cx="838200" cy="647700"/>
          </a:xfrm>
          <a:prstGeom prst="bentConnector4">
            <a:avLst>
              <a:gd name="adj1" fmla="val -10991"/>
              <a:gd name="adj2" fmla="val 6764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3"/>
            <a:endCxn id="15" idx="0"/>
          </p:cNvCxnSpPr>
          <p:nvPr/>
        </p:nvCxnSpPr>
        <p:spPr>
          <a:xfrm flipH="1">
            <a:off x="990600" y="2171700"/>
            <a:ext cx="838200" cy="647700"/>
          </a:xfrm>
          <a:prstGeom prst="bentConnector4">
            <a:avLst>
              <a:gd name="adj1" fmla="val -12619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5" idx="3"/>
            <a:endCxn id="19" idx="0"/>
          </p:cNvCxnSpPr>
          <p:nvPr/>
        </p:nvCxnSpPr>
        <p:spPr>
          <a:xfrm flipH="1">
            <a:off x="990600" y="3048000"/>
            <a:ext cx="838200" cy="647700"/>
          </a:xfrm>
          <a:prstGeom prst="bentConnector4">
            <a:avLst>
              <a:gd name="adj1" fmla="val -10991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9" idx="3"/>
            <a:endCxn id="21" idx="0"/>
          </p:cNvCxnSpPr>
          <p:nvPr/>
        </p:nvCxnSpPr>
        <p:spPr>
          <a:xfrm flipH="1">
            <a:off x="990600" y="3924300"/>
            <a:ext cx="838200" cy="647700"/>
          </a:xfrm>
          <a:prstGeom prst="bentConnector4">
            <a:avLst>
              <a:gd name="adj1" fmla="val -27273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1" idx="3"/>
            <a:endCxn id="24" idx="0"/>
          </p:cNvCxnSpPr>
          <p:nvPr/>
        </p:nvCxnSpPr>
        <p:spPr>
          <a:xfrm flipH="1">
            <a:off x="990600" y="4762500"/>
            <a:ext cx="838200" cy="609600"/>
          </a:xfrm>
          <a:prstGeom prst="bentConnector4">
            <a:avLst>
              <a:gd name="adj1" fmla="val -10991"/>
              <a:gd name="adj2" fmla="val 656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24" idx="3"/>
            <a:endCxn id="25" idx="0"/>
          </p:cNvCxnSpPr>
          <p:nvPr/>
        </p:nvCxnSpPr>
        <p:spPr>
          <a:xfrm flipH="1">
            <a:off x="990600" y="5600700"/>
            <a:ext cx="838200" cy="647700"/>
          </a:xfrm>
          <a:prstGeom prst="bentConnector4">
            <a:avLst>
              <a:gd name="adj1" fmla="val -12619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5" idx="3"/>
            <a:endCxn id="27" idx="1"/>
          </p:cNvCxnSpPr>
          <p:nvPr/>
        </p:nvCxnSpPr>
        <p:spPr>
          <a:xfrm flipV="1">
            <a:off x="1828800" y="1295400"/>
            <a:ext cx="495300" cy="5181600"/>
          </a:xfrm>
          <a:prstGeom prst="bentConnector3">
            <a:avLst>
              <a:gd name="adj1" fmla="val 6102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447800" y="6629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Aprova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200" y="586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Adia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9906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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18288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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26670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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3549134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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44958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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0" y="5225534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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0" y="61722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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96" name="Shape 95"/>
          <p:cNvCxnSpPr>
            <a:stCxn id="25" idx="1"/>
            <a:endCxn id="24" idx="1"/>
          </p:cNvCxnSpPr>
          <p:nvPr/>
        </p:nvCxnSpPr>
        <p:spPr>
          <a:xfrm rot="10800000">
            <a:off x="152400" y="5600700"/>
            <a:ext cx="12700" cy="876300"/>
          </a:xfrm>
          <a:prstGeom prst="bentConnector3">
            <a:avLst>
              <a:gd name="adj1" fmla="val 72537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hlinkClick r:id="rId10" action="ppaction://hlinksldjump"/>
          </p:cNvPr>
          <p:cNvSpPr/>
          <p:nvPr/>
        </p:nvSpPr>
        <p:spPr>
          <a:xfrm>
            <a:off x="2324100" y="1905000"/>
            <a:ext cx="17907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Dezenvolve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Baze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3" name="Rectangle 102">
            <a:hlinkClick r:id="rId11" action="ppaction://hlinksldjump"/>
          </p:cNvPr>
          <p:cNvSpPr/>
          <p:nvPr/>
        </p:nvSpPr>
        <p:spPr>
          <a:xfrm>
            <a:off x="2324100" y="2819400"/>
            <a:ext cx="17907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iha Báze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743200" y="23138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209800" y="32004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Apoiu+Rejio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Rectangle 106">
            <a:hlinkClick r:id="rId12" action="ppaction://hlinksldjump"/>
          </p:cNvPr>
          <p:cNvSpPr/>
          <p:nvPr/>
        </p:nvSpPr>
        <p:spPr>
          <a:xfrm>
            <a:off x="2324100" y="3733800"/>
            <a:ext cx="17907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Análize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209800" y="41910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Apoiu+Reji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angle 108">
            <a:hlinkClick r:id="rId13" action="ppaction://hlinksldjump"/>
          </p:cNvPr>
          <p:cNvSpPr/>
          <p:nvPr/>
        </p:nvSpPr>
        <p:spPr>
          <a:xfrm>
            <a:off x="2324100" y="4648200"/>
            <a:ext cx="17907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Kontribuisaun ba   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Buletin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Monitoriz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438400" y="50570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Apoiu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Rectangle 110">
            <a:hlinkClick r:id="rId14" action="ppaction://hlinksldjump"/>
          </p:cNvPr>
          <p:cNvSpPr/>
          <p:nvPr/>
        </p:nvSpPr>
        <p:spPr>
          <a:xfrm>
            <a:off x="2324100" y="5562600"/>
            <a:ext cx="17907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Esbosu Relatóriu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438400" y="59714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Apoiu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590800" y="838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Aprova no Hadi'a</a:t>
            </a:r>
          </a:p>
        </p:txBody>
      </p:sp>
      <p:cxnSp>
        <p:nvCxnSpPr>
          <p:cNvPr id="124" name="Shape 123"/>
          <p:cNvCxnSpPr>
            <a:stCxn id="27" idx="3"/>
            <a:endCxn id="102" idx="0"/>
          </p:cNvCxnSpPr>
          <p:nvPr/>
        </p:nvCxnSpPr>
        <p:spPr>
          <a:xfrm flipH="1">
            <a:off x="3219450" y="1295400"/>
            <a:ext cx="895350" cy="609600"/>
          </a:xfrm>
          <a:prstGeom prst="bentConnector4">
            <a:avLst>
              <a:gd name="adj1" fmla="val -11813"/>
              <a:gd name="adj2" fmla="val 687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hape 125"/>
          <p:cNvCxnSpPr>
            <a:stCxn id="102" idx="3"/>
            <a:endCxn id="103" idx="0"/>
          </p:cNvCxnSpPr>
          <p:nvPr/>
        </p:nvCxnSpPr>
        <p:spPr>
          <a:xfrm flipH="1">
            <a:off x="3219450" y="2133600"/>
            <a:ext cx="895350" cy="685800"/>
          </a:xfrm>
          <a:prstGeom prst="bentConnector4">
            <a:avLst>
              <a:gd name="adj1" fmla="val -13338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hape 127"/>
          <p:cNvCxnSpPr>
            <a:stCxn id="103" idx="3"/>
            <a:endCxn id="107" idx="0"/>
          </p:cNvCxnSpPr>
          <p:nvPr/>
        </p:nvCxnSpPr>
        <p:spPr>
          <a:xfrm flipH="1">
            <a:off x="3219450" y="3048000"/>
            <a:ext cx="895350" cy="685800"/>
          </a:xfrm>
          <a:prstGeom prst="bentConnector4">
            <a:avLst>
              <a:gd name="adj1" fmla="val -16386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hape 130"/>
          <p:cNvCxnSpPr>
            <a:stCxn id="107" idx="3"/>
            <a:endCxn id="109" idx="0"/>
          </p:cNvCxnSpPr>
          <p:nvPr/>
        </p:nvCxnSpPr>
        <p:spPr>
          <a:xfrm flipH="1">
            <a:off x="3219450" y="3962400"/>
            <a:ext cx="895350" cy="685800"/>
          </a:xfrm>
          <a:prstGeom prst="bentConnector4">
            <a:avLst>
              <a:gd name="adj1" fmla="val -13338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hape 133"/>
          <p:cNvCxnSpPr>
            <a:stCxn id="109" idx="3"/>
            <a:endCxn id="111" idx="0"/>
          </p:cNvCxnSpPr>
          <p:nvPr/>
        </p:nvCxnSpPr>
        <p:spPr>
          <a:xfrm flipH="1">
            <a:off x="3219450" y="4876800"/>
            <a:ext cx="895350" cy="685800"/>
          </a:xfrm>
          <a:prstGeom prst="bentConnector4">
            <a:avLst>
              <a:gd name="adj1" fmla="val -11813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2209800" y="1796534"/>
            <a:ext cx="3810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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209800" y="2634734"/>
            <a:ext cx="3810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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209800" y="3549134"/>
            <a:ext cx="3810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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209800" y="4463534"/>
            <a:ext cx="3810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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209800" y="5454134"/>
            <a:ext cx="3810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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3" name="Rectangle 62">
            <a:hlinkClick r:id="rId15" action="ppaction://hlinksldjump"/>
          </p:cNvPr>
          <p:cNvSpPr/>
          <p:nvPr/>
        </p:nvSpPr>
        <p:spPr>
          <a:xfrm>
            <a:off x="4610100" y="1143000"/>
            <a:ext cx="1676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Revizaun no Aprovasaun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1524000"/>
            <a:ext cx="495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KJM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 66">
            <a:hlinkClick r:id="rId16" action="ppaction://hlinksldjump"/>
          </p:cNvPr>
          <p:cNvSpPr/>
          <p:nvPr/>
        </p:nvSpPr>
        <p:spPr>
          <a:xfrm>
            <a:off x="4610100" y="1981200"/>
            <a:ext cx="1676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Komentáriu husi Respondente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68" name="Rectangle 67">
            <a:hlinkClick r:id="rId17" action="ppaction://hlinksldjump"/>
          </p:cNvPr>
          <p:cNvSpPr/>
          <p:nvPr/>
        </p:nvSpPr>
        <p:spPr>
          <a:xfrm>
            <a:off x="4610100" y="2895600"/>
            <a:ext cx="1676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“Revizaun” Rel. +Asina Provedor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05400" y="3276600"/>
            <a:ext cx="110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Rectangle 70">
            <a:hlinkClick r:id="rId18" action="ppaction://hlinksldjump"/>
          </p:cNvPr>
          <p:cNvSpPr/>
          <p:nvPr/>
        </p:nvSpPr>
        <p:spPr>
          <a:xfrm>
            <a:off x="4610100" y="3810000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Publika Relatóriu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3" name="Rectangle 72">
            <a:hlinkClick r:id="rId19" action="ppaction://hlinksldjump"/>
          </p:cNvPr>
          <p:cNvSpPr/>
          <p:nvPr/>
        </p:nvSpPr>
        <p:spPr>
          <a:xfrm>
            <a:off x="4610100" y="4724400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Enkontru Públiku iha Dili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00600" y="51332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Adjuntu+Diretor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Rectangle 74">
            <a:hlinkClick r:id="rId20" action="ppaction://hlinksldjump"/>
          </p:cNvPr>
          <p:cNvSpPr/>
          <p:nvPr/>
        </p:nvSpPr>
        <p:spPr>
          <a:xfrm>
            <a:off x="4610100" y="5638800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Enkontru Públiku iha Distritu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0" y="6047601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Prins+Dir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Rejional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7" name="Shape 76"/>
          <p:cNvCxnSpPr>
            <a:stCxn id="63" idx="3"/>
            <a:endCxn id="67" idx="0"/>
          </p:cNvCxnSpPr>
          <p:nvPr/>
        </p:nvCxnSpPr>
        <p:spPr>
          <a:xfrm flipH="1">
            <a:off x="5448300" y="1371600"/>
            <a:ext cx="838200" cy="609600"/>
          </a:xfrm>
          <a:prstGeom prst="bentConnector4">
            <a:avLst>
              <a:gd name="adj1" fmla="val -15875"/>
              <a:gd name="adj2" fmla="val 7343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hape 77"/>
          <p:cNvCxnSpPr>
            <a:stCxn id="67" idx="3"/>
            <a:endCxn id="68" idx="0"/>
          </p:cNvCxnSpPr>
          <p:nvPr/>
        </p:nvCxnSpPr>
        <p:spPr>
          <a:xfrm flipH="1">
            <a:off x="5448300" y="2209800"/>
            <a:ext cx="838200" cy="685800"/>
          </a:xfrm>
          <a:prstGeom prst="bentConnector4">
            <a:avLst>
              <a:gd name="adj1" fmla="val -20760"/>
              <a:gd name="adj2" fmla="val 6666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68" idx="3"/>
            <a:endCxn id="71" idx="3"/>
          </p:cNvCxnSpPr>
          <p:nvPr/>
        </p:nvCxnSpPr>
        <p:spPr>
          <a:xfrm>
            <a:off x="6286500" y="3124200"/>
            <a:ext cx="12700" cy="914400"/>
          </a:xfrm>
          <a:prstGeom prst="bentConnector3">
            <a:avLst>
              <a:gd name="adj1" fmla="val 93104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71" idx="2"/>
            <a:endCxn id="73" idx="0"/>
          </p:cNvCxnSpPr>
          <p:nvPr/>
        </p:nvCxnSpPr>
        <p:spPr>
          <a:xfrm rot="5400000">
            <a:off x="5219700" y="4495800"/>
            <a:ext cx="4572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73" idx="3"/>
            <a:endCxn id="75" idx="0"/>
          </p:cNvCxnSpPr>
          <p:nvPr/>
        </p:nvCxnSpPr>
        <p:spPr>
          <a:xfrm flipH="1">
            <a:off x="5448300" y="4953000"/>
            <a:ext cx="838200" cy="685800"/>
          </a:xfrm>
          <a:prstGeom prst="bentConnector4">
            <a:avLst>
              <a:gd name="adj1" fmla="val -15875"/>
              <a:gd name="adj2" fmla="val 8194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57700" y="10668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DM-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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90" name="Elbow Connector 89"/>
          <p:cNvCxnSpPr>
            <a:stCxn id="111" idx="3"/>
            <a:endCxn id="63" idx="1"/>
          </p:cNvCxnSpPr>
          <p:nvPr/>
        </p:nvCxnSpPr>
        <p:spPr>
          <a:xfrm flipV="1">
            <a:off x="4114800" y="1371600"/>
            <a:ext cx="495300" cy="441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4419600" y="18288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DM-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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419600" y="2710934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DM-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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27" name="Straight Connector 226"/>
          <p:cNvCxnSpPr/>
          <p:nvPr/>
        </p:nvCxnSpPr>
        <p:spPr>
          <a:xfrm flipH="1">
            <a:off x="4343400" y="3657600"/>
            <a:ext cx="2362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4343400" y="381000"/>
            <a:ext cx="0" cy="6553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2057400" y="304800"/>
            <a:ext cx="0" cy="6553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>
            <a:hlinkClick r:id="rId21" action="ppaction://hlinksldjump"/>
          </p:cNvPr>
          <p:cNvSpPr/>
          <p:nvPr/>
        </p:nvSpPr>
        <p:spPr>
          <a:xfrm>
            <a:off x="7010400" y="9627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Dadus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Haree Tuir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4" name="Rectangle 233">
            <a:hlinkClick r:id="rId22" action="ppaction://hlinksldjump"/>
          </p:cNvPr>
          <p:cNvSpPr/>
          <p:nvPr/>
        </p:nvSpPr>
        <p:spPr>
          <a:xfrm>
            <a:off x="7010400" y="18390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Rekolle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Dok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Haree Tuir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5" name="Rectangle 234">
            <a:hlinkClick r:id="rId23" action="ppaction://hlinksldjump"/>
          </p:cNvPr>
          <p:cNvSpPr/>
          <p:nvPr/>
        </p:nvSpPr>
        <p:spPr>
          <a:xfrm>
            <a:off x="7010400" y="27153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Esbosu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. Haree Tuir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Rekom</a:t>
            </a:r>
            <a:endParaRPr 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086600" y="22581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Ases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7391400" y="3124200"/>
            <a:ext cx="1143000" cy="276999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AP/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Dir+Xefe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" name="Rectangle 237">
            <a:hlinkClick r:id="rId24" action="ppaction://hlinksldjump"/>
          </p:cNvPr>
          <p:cNvSpPr/>
          <p:nvPr/>
        </p:nvSpPr>
        <p:spPr>
          <a:xfrm>
            <a:off x="7010400" y="35916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Aprova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.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HRT-Rekom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KJM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7477585" y="4010799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0" name="Rectangle 239">
            <a:hlinkClick r:id="rId25" action="ppaction://hlinksldjump"/>
          </p:cNvPr>
          <p:cNvSpPr/>
          <p:nvPr/>
        </p:nvSpPr>
        <p:spPr>
          <a:xfrm>
            <a:off x="7010400" y="4467999"/>
            <a:ext cx="1676400" cy="3810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Publika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.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HRT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Rekom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7162800" y="4800600"/>
            <a:ext cx="1636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XefDir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2" name="Rectangle 241">
            <a:hlinkClick r:id="rId26" action="ppaction://hlinksldjump"/>
          </p:cNvPr>
          <p:cNvSpPr/>
          <p:nvPr/>
        </p:nvSpPr>
        <p:spPr>
          <a:xfrm>
            <a:off x="7010400" y="5268099"/>
            <a:ext cx="1676400" cy="457200"/>
          </a:xfrm>
          <a:prstGeom prst="rect">
            <a:avLst/>
          </a:prstGeom>
          <a:solidFill>
            <a:srgbClr val="FE7F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Haruka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Relat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HRT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Rekom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ba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PN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245" name="Elbow Connector 29"/>
          <p:cNvCxnSpPr>
            <a:stCxn id="232" idx="3"/>
            <a:endCxn id="234" idx="0"/>
          </p:cNvCxnSpPr>
          <p:nvPr/>
        </p:nvCxnSpPr>
        <p:spPr>
          <a:xfrm flipH="1">
            <a:off x="7848600" y="1191399"/>
            <a:ext cx="838200" cy="647700"/>
          </a:xfrm>
          <a:prstGeom prst="bentConnector4">
            <a:avLst>
              <a:gd name="adj1" fmla="val -10991"/>
              <a:gd name="adj2" fmla="val 7352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lbow Connector 31"/>
          <p:cNvCxnSpPr>
            <a:stCxn id="234" idx="3"/>
            <a:endCxn id="235" idx="0"/>
          </p:cNvCxnSpPr>
          <p:nvPr/>
        </p:nvCxnSpPr>
        <p:spPr>
          <a:xfrm flipH="1">
            <a:off x="7848600" y="2067699"/>
            <a:ext cx="838200" cy="647700"/>
          </a:xfrm>
          <a:prstGeom prst="bentConnector4">
            <a:avLst>
              <a:gd name="adj1" fmla="val -12619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Elbow Connector 33"/>
          <p:cNvCxnSpPr>
            <a:stCxn id="235" idx="3"/>
            <a:endCxn id="238" idx="0"/>
          </p:cNvCxnSpPr>
          <p:nvPr/>
        </p:nvCxnSpPr>
        <p:spPr>
          <a:xfrm flipH="1">
            <a:off x="7848600" y="2943999"/>
            <a:ext cx="838200" cy="647700"/>
          </a:xfrm>
          <a:prstGeom prst="bentConnector4">
            <a:avLst>
              <a:gd name="adj1" fmla="val -10991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Elbow Connector 35"/>
          <p:cNvCxnSpPr>
            <a:stCxn id="238" idx="3"/>
            <a:endCxn id="240" idx="0"/>
          </p:cNvCxnSpPr>
          <p:nvPr/>
        </p:nvCxnSpPr>
        <p:spPr>
          <a:xfrm flipH="1">
            <a:off x="7848600" y="3820299"/>
            <a:ext cx="838200" cy="647700"/>
          </a:xfrm>
          <a:prstGeom prst="bentConnector4">
            <a:avLst>
              <a:gd name="adj1" fmla="val -27273"/>
              <a:gd name="adj2" fmla="val 6764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Elbow Connector 37"/>
          <p:cNvCxnSpPr>
            <a:stCxn id="240" idx="3"/>
            <a:endCxn id="242" idx="0"/>
          </p:cNvCxnSpPr>
          <p:nvPr/>
        </p:nvCxnSpPr>
        <p:spPr>
          <a:xfrm flipH="1">
            <a:off x="7848600" y="4658499"/>
            <a:ext cx="838200" cy="609600"/>
          </a:xfrm>
          <a:prstGeom prst="bentConnector4">
            <a:avLst>
              <a:gd name="adj1" fmla="val -10991"/>
              <a:gd name="adj2" fmla="val 656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6858000" y="886599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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6858000" y="1724799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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6858000" y="2562999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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6858000" y="3445133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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6781800" y="42672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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6858000" y="5121533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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4495800" y="3657600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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4495800" y="4539734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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4419600" y="5454134"/>
            <a:ext cx="533400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 Adv-</a:t>
            </a:r>
            <a:r>
              <a:rPr lang="en-US" sz="1200" dirty="0" smtClean="0">
                <a:solidFill>
                  <a:schemeClr val="bg1"/>
                </a:solidFill>
                <a:sym typeface="Wingdings"/>
              </a:rPr>
              <a:t>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6705600" y="13716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Prins+Monit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Apoiu+Rejio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  <p:bldP spid="17" grpId="0"/>
      <p:bldP spid="18" grpId="0"/>
      <p:bldP spid="19" grpId="0" animBg="1"/>
      <p:bldP spid="20" grpId="0"/>
      <p:bldP spid="21" grpId="0" animBg="1"/>
      <p:bldP spid="22" grpId="0"/>
      <p:bldP spid="24" grpId="0" animBg="1"/>
      <p:bldP spid="25" grpId="0" animBg="1"/>
      <p:bldP spid="26" grpId="0"/>
      <p:bldP spid="27" grpId="0" animBg="1"/>
      <p:bldP spid="28" grpId="0"/>
      <p:bldP spid="64" grpId="0"/>
      <p:bldP spid="65" grpId="0"/>
      <p:bldP spid="102" grpId="0" animBg="1"/>
      <p:bldP spid="103" grpId="0" animBg="1"/>
      <p:bldP spid="105" grpId="0"/>
      <p:bldP spid="106" grpId="0"/>
      <p:bldP spid="107" grpId="0" animBg="1"/>
      <p:bldP spid="108" grpId="0"/>
      <p:bldP spid="109" grpId="0" animBg="1"/>
      <p:bldP spid="110" grpId="0"/>
      <p:bldP spid="111" grpId="0" animBg="1"/>
      <p:bldP spid="112" grpId="0"/>
      <p:bldP spid="120" grpId="0"/>
      <p:bldP spid="63" grpId="0" animBg="1"/>
      <p:bldP spid="66" grpId="0"/>
      <p:bldP spid="67" grpId="0" animBg="1"/>
      <p:bldP spid="68" grpId="0" animBg="1"/>
      <p:bldP spid="70" grpId="0"/>
      <p:bldP spid="71" grpId="0" animBg="1"/>
      <p:bldP spid="73" grpId="0" animBg="1"/>
      <p:bldP spid="74" grpId="0"/>
      <p:bldP spid="75" grpId="0" animBg="1"/>
      <p:bldP spid="76" grpId="0"/>
      <p:bldP spid="232" grpId="0" animBg="1"/>
      <p:bldP spid="234" grpId="0" animBg="1"/>
      <p:bldP spid="235" grpId="0" animBg="1"/>
      <p:bldP spid="236" grpId="0"/>
      <p:bldP spid="237" grpId="0"/>
      <p:bldP spid="238" grpId="0" animBg="1"/>
      <p:bldP spid="239" grpId="0"/>
      <p:bldP spid="240" grpId="0" animBg="1"/>
      <p:bldP spid="241" grpId="0"/>
      <p:bldP spid="242" grpId="0" animBg="1"/>
      <p:bldP spid="2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143750" algn="l"/>
              </a:tabLst>
            </a:pPr>
            <a:r>
              <a:rPr lang="en-US" dirty="0" smtClean="0"/>
              <a:t>MM-1 Planu Annual Monitorizasaun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1125" lvl="1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Objetivu</a:t>
            </a:r>
            <a:r>
              <a:rPr lang="en-US" sz="2200" dirty="0" smtClean="0">
                <a:solidFill>
                  <a:schemeClr val="tx1"/>
                </a:solidFill>
              </a:rPr>
              <a:t>: garante orsamentu ba iha atividade monitorizasaun</a:t>
            </a: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Proposta </a:t>
            </a:r>
            <a:r>
              <a:rPr lang="en-US" sz="2200" dirty="0" err="1" smtClean="0">
                <a:solidFill>
                  <a:schemeClr val="tx1"/>
                </a:solidFill>
              </a:rPr>
              <a:t>Jeral</a:t>
            </a:r>
            <a:r>
              <a:rPr lang="en-US" sz="2200" dirty="0" smtClean="0">
                <a:solidFill>
                  <a:schemeClr val="tx1"/>
                </a:solidFill>
              </a:rPr>
              <a:t> husi Departamentu (tuir </a:t>
            </a:r>
            <a:r>
              <a:rPr lang="en-US" sz="2200" u="sng" dirty="0" err="1" smtClean="0">
                <a:solidFill>
                  <a:schemeClr val="accent2">
                    <a:lumMod val="50000"/>
                  </a:schemeClr>
                </a:solidFill>
              </a:rPr>
              <a:t>modellu</a:t>
            </a:r>
            <a:r>
              <a:rPr lang="en-US" sz="2200" dirty="0" smtClean="0">
                <a:solidFill>
                  <a:schemeClr val="tx1"/>
                </a:solidFill>
              </a:rPr>
              <a:t> – </a:t>
            </a:r>
            <a:r>
              <a:rPr lang="en-US" sz="2200" dirty="0" err="1" smtClean="0">
                <a:solidFill>
                  <a:schemeClr val="tx1"/>
                </a:solidFill>
              </a:rPr>
              <a:t>topiku</a:t>
            </a:r>
            <a:r>
              <a:rPr lang="en-US" sz="2200" dirty="0" smtClean="0">
                <a:solidFill>
                  <a:schemeClr val="tx1"/>
                </a:solidFill>
              </a:rPr>
              <a:t> ka area monitorizasaun no mós númeru </a:t>
            </a:r>
            <a:r>
              <a:rPr lang="en-US" sz="2200" dirty="0" err="1" smtClean="0">
                <a:solidFill>
                  <a:schemeClr val="tx1"/>
                </a:solidFill>
              </a:rPr>
              <a:t>DSA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Diskusaun ho </a:t>
            </a:r>
            <a:r>
              <a:rPr lang="en-US" sz="2200" dirty="0" err="1" smtClean="0">
                <a:solidFill>
                  <a:schemeClr val="tx1"/>
                </a:solidFill>
              </a:rPr>
              <a:t>Diretor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Aprezenta no Aprova husi </a:t>
            </a:r>
            <a:r>
              <a:rPr lang="en-US" sz="2200" dirty="0" err="1" smtClean="0">
                <a:solidFill>
                  <a:schemeClr val="tx1"/>
                </a:solidFill>
              </a:rPr>
              <a:t>KJM</a:t>
            </a:r>
            <a:r>
              <a:rPr lang="en-US" sz="2200" dirty="0" smtClean="0">
                <a:solidFill>
                  <a:schemeClr val="tx1"/>
                </a:solidFill>
              </a:rPr>
              <a:t> (fulan Agostu/Setembru)</a:t>
            </a: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200" dirty="0" err="1" smtClean="0">
                <a:solidFill>
                  <a:schemeClr val="tx1"/>
                </a:solidFill>
              </a:rPr>
              <a:t>Submete</a:t>
            </a:r>
            <a:r>
              <a:rPr lang="en-US" sz="2200" dirty="0" smtClean="0">
                <a:solidFill>
                  <a:schemeClr val="tx1"/>
                </a:solidFill>
              </a:rPr>
              <a:t> ba iha DG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err="1" smtClean="0"/>
          </a:p>
        </p:txBody>
      </p:sp>
      <p:sp>
        <p:nvSpPr>
          <p:cNvPr id="19" name="Chevron 18">
            <a:hlinkClick r:id="rId2" action="ppaction://hlinksldjump"/>
          </p:cNvPr>
          <p:cNvSpPr/>
          <p:nvPr/>
        </p:nvSpPr>
        <p:spPr>
          <a:xfrm>
            <a:off x="8382000" y="60198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MM-2 Rekolle Dokumentu </a:t>
            </a:r>
            <a:r>
              <a:rPr lang="en-US" dirty="0" err="1" smtClean="0"/>
              <a:t>Relevante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Autofit/>
          </a:bodyPr>
          <a:lstStyle/>
          <a:p>
            <a:pPr marL="111125" lvl="1">
              <a:buNone/>
            </a:pPr>
            <a:r>
              <a:rPr lang="en-US" sz="2000" b="1" u="sng" dirty="0" smtClean="0">
                <a:solidFill>
                  <a:schemeClr val="tx1"/>
                </a:solidFill>
              </a:rPr>
              <a:t>Objetivu</a:t>
            </a:r>
            <a:r>
              <a:rPr lang="en-US" sz="2000" dirty="0" smtClean="0">
                <a:solidFill>
                  <a:schemeClr val="tx1"/>
                </a:solidFill>
              </a:rPr>
              <a:t>: garante PDHJ iha </a:t>
            </a:r>
            <a:r>
              <a:rPr lang="en-US" sz="2000" dirty="0" err="1" smtClean="0">
                <a:solidFill>
                  <a:schemeClr val="tx1"/>
                </a:solidFill>
              </a:rPr>
              <a:t>dokumentasaun</a:t>
            </a:r>
            <a:r>
              <a:rPr lang="en-US" sz="2000" dirty="0" smtClean="0">
                <a:solidFill>
                  <a:schemeClr val="tx1"/>
                </a:solidFill>
              </a:rPr>
              <a:t>-xave públiku molok halo monitorizasaun iha báze</a:t>
            </a:r>
          </a:p>
          <a:p>
            <a:pPr marL="111125" lvl="1"/>
            <a:r>
              <a:rPr lang="en-US" sz="2000" dirty="0" smtClean="0">
                <a:solidFill>
                  <a:schemeClr val="tx1"/>
                </a:solidFill>
              </a:rPr>
              <a:t>Lista dokumentu (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checklist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Planu Estratejiku TL (website Gov-TL)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PAA</a:t>
            </a:r>
            <a:r>
              <a:rPr lang="en-US" sz="2000" dirty="0" smtClean="0">
                <a:solidFill>
                  <a:schemeClr val="tx1"/>
                </a:solidFill>
              </a:rPr>
              <a:t> husi Ministériu </a:t>
            </a:r>
            <a:r>
              <a:rPr lang="en-US" sz="2000" dirty="0" err="1" smtClean="0">
                <a:solidFill>
                  <a:schemeClr val="tx1"/>
                </a:solidFill>
              </a:rPr>
              <a:t>Relevante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Planu Estratejiku Ministériu (website Ministériu)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Orsamentu husi Ministériu </a:t>
            </a:r>
            <a:r>
              <a:rPr lang="en-US" sz="2000" dirty="0" err="1" smtClean="0">
                <a:solidFill>
                  <a:schemeClr val="tx1"/>
                </a:solidFill>
              </a:rPr>
              <a:t>relevante</a:t>
            </a:r>
            <a:r>
              <a:rPr lang="en-US" sz="2000" dirty="0" smtClean="0">
                <a:solidFill>
                  <a:schemeClr val="tx1"/>
                </a:solidFill>
              </a:rPr>
              <a:t> (Livru Orsamentu – iha Min. </a:t>
            </a:r>
            <a:r>
              <a:rPr lang="en-US" sz="2000" dirty="0" err="1" smtClean="0">
                <a:solidFill>
                  <a:schemeClr val="tx1"/>
                </a:solidFill>
              </a:rPr>
              <a:t>Finansa</a:t>
            </a:r>
            <a:r>
              <a:rPr lang="en-US" sz="2000" dirty="0" smtClean="0">
                <a:solidFill>
                  <a:schemeClr val="tx1"/>
                </a:solidFill>
              </a:rPr>
              <a:t> Website)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Ezekusaun</a:t>
            </a:r>
            <a:r>
              <a:rPr lang="en-US" sz="2000" dirty="0" smtClean="0">
                <a:solidFill>
                  <a:schemeClr val="tx1"/>
                </a:solidFill>
              </a:rPr>
              <a:t> orsamentu husi Ministériu </a:t>
            </a:r>
            <a:r>
              <a:rPr lang="en-US" sz="2000" dirty="0" err="1" smtClean="0">
                <a:solidFill>
                  <a:schemeClr val="tx1"/>
                </a:solidFill>
              </a:rPr>
              <a:t>relevante</a:t>
            </a:r>
            <a:r>
              <a:rPr lang="en-US" sz="2000" dirty="0" smtClean="0">
                <a:solidFill>
                  <a:schemeClr val="tx1"/>
                </a:solidFill>
              </a:rPr>
              <a:t> (Transparency Portal)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Dokumentu seluk iha Website Ministériu ka seluk (</a:t>
            </a:r>
            <a:r>
              <a:rPr lang="en-US" sz="2000" dirty="0" err="1" smtClean="0">
                <a:solidFill>
                  <a:schemeClr val="tx1"/>
                </a:solidFill>
              </a:rPr>
              <a:t>inkl</a:t>
            </a:r>
            <a:r>
              <a:rPr lang="en-US" sz="2000" dirty="0" smtClean="0">
                <a:solidFill>
                  <a:schemeClr val="tx1"/>
                </a:solidFill>
              </a:rPr>
              <a:t>. website husi </a:t>
            </a:r>
            <a:r>
              <a:rPr lang="en-US" sz="2000" dirty="0" err="1" smtClean="0">
                <a:solidFill>
                  <a:schemeClr val="tx1"/>
                </a:solidFill>
              </a:rPr>
              <a:t>ONG</a:t>
            </a:r>
            <a:r>
              <a:rPr lang="en-US" sz="2000" dirty="0" smtClean="0">
                <a:solidFill>
                  <a:schemeClr val="tx1"/>
                </a:solidFill>
              </a:rPr>
              <a:t> sira)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Notisia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relevante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jornal</a:t>
            </a:r>
            <a:r>
              <a:rPr lang="en-US" sz="2000" dirty="0" smtClean="0">
                <a:solidFill>
                  <a:schemeClr val="tx1"/>
                </a:solidFill>
              </a:rPr>
              <a:t> – check ho Dep. Rel. Publika)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Lejizlasaun </a:t>
            </a:r>
            <a:r>
              <a:rPr lang="en-US" sz="2000" dirty="0" err="1" smtClean="0">
                <a:solidFill>
                  <a:schemeClr val="tx1"/>
                </a:solidFill>
              </a:rPr>
              <a:t>relevante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Jornal</a:t>
            </a:r>
            <a:r>
              <a:rPr lang="en-US" sz="2000" dirty="0" smtClean="0">
                <a:solidFill>
                  <a:schemeClr val="tx1"/>
                </a:solidFill>
              </a:rPr>
              <a:t> da </a:t>
            </a:r>
            <a:r>
              <a:rPr lang="en-US" sz="2000" dirty="0" err="1" smtClean="0">
                <a:solidFill>
                  <a:schemeClr val="tx1"/>
                </a:solidFill>
              </a:rPr>
              <a:t>Republica</a:t>
            </a:r>
            <a:r>
              <a:rPr lang="en-US" sz="2000" dirty="0" smtClean="0">
                <a:solidFill>
                  <a:schemeClr val="tx1"/>
                </a:solidFill>
              </a:rPr>
              <a:t> – bele husu apoiu ba iha </a:t>
            </a:r>
            <a:r>
              <a:rPr lang="en-US" sz="2000" dirty="0" err="1" smtClean="0">
                <a:solidFill>
                  <a:schemeClr val="tx1"/>
                </a:solidFill>
              </a:rPr>
              <a:t>GAJ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511175" lvl="1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Tratadu Internasionál (DH de’it) (</a:t>
            </a:r>
            <a:r>
              <a:rPr lang="en-US" sz="2000" dirty="0" err="1" smtClean="0">
                <a:solidFill>
                  <a:schemeClr val="tx1"/>
                </a:solidFill>
              </a:rPr>
              <a:t>Kompilasaun</a:t>
            </a:r>
            <a:r>
              <a:rPr lang="en-US" sz="2000" dirty="0" smtClean="0">
                <a:solidFill>
                  <a:schemeClr val="tx1"/>
                </a:solidFill>
              </a:rPr>
              <a:t> DH - tratadu no Kom Jerál)</a:t>
            </a:r>
          </a:p>
          <a:p>
            <a:pPr marL="168275" lvl="1"/>
            <a:r>
              <a:rPr lang="en-US" sz="2000" dirty="0" smtClean="0">
                <a:solidFill>
                  <a:schemeClr val="tx1"/>
                </a:solidFill>
              </a:rPr>
              <a:t>- Kopia ida husi (3) fó ba iha Biblioteka PDHJ</a:t>
            </a:r>
            <a:endParaRPr lang="en-US" sz="1600" dirty="0"/>
          </a:p>
        </p:txBody>
      </p:sp>
      <p:sp>
        <p:nvSpPr>
          <p:cNvPr id="5" name="Chevron 4">
            <a:hlinkClick r:id="rId2" action="ppaction://hlinksldjump"/>
          </p:cNvPr>
          <p:cNvSpPr/>
          <p:nvPr/>
        </p:nvSpPr>
        <p:spPr>
          <a:xfrm>
            <a:off x="83820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MM-3 Enkontru Molok ho Inst Publika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marL="111125">
              <a:buNone/>
            </a:pPr>
            <a:r>
              <a:rPr lang="en-US" sz="2200" b="1" dirty="0" smtClean="0"/>
              <a:t>(Respondente)</a:t>
            </a:r>
          </a:p>
          <a:p>
            <a:pPr marL="111125" lvl="1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Objetivu</a:t>
            </a:r>
            <a:r>
              <a:rPr lang="en-US" sz="2200" dirty="0" smtClean="0">
                <a:solidFill>
                  <a:schemeClr val="tx1"/>
                </a:solidFill>
              </a:rPr>
              <a:t>: fasilita PDHJ nia </a:t>
            </a:r>
            <a:r>
              <a:rPr lang="en-US" sz="2200" dirty="0" err="1" smtClean="0">
                <a:solidFill>
                  <a:schemeClr val="tx1"/>
                </a:solidFill>
              </a:rPr>
              <a:t>rekolla</a:t>
            </a:r>
            <a:r>
              <a:rPr lang="en-US" sz="2200" dirty="0" smtClean="0">
                <a:solidFill>
                  <a:schemeClr val="tx1"/>
                </a:solidFill>
              </a:rPr>
              <a:t> dokumentu; hahú loke diálogu ho Ins Publika, halo diskusaun kona-ba area monitorizasaun)</a:t>
            </a:r>
          </a:p>
          <a:p>
            <a:pPr marL="454025" lvl="1" indent="-342900">
              <a:buAutoNum type="arabicPeriod"/>
            </a:pPr>
            <a:r>
              <a:rPr lang="en-US" sz="2200" i="1" dirty="0" smtClean="0">
                <a:solidFill>
                  <a:schemeClr val="tx1"/>
                </a:solidFill>
              </a:rPr>
              <a:t>Prepara Pontu sira ba Enkontru:</a:t>
            </a:r>
            <a:r>
              <a:rPr lang="en-US" sz="2200" dirty="0" smtClean="0">
                <a:solidFill>
                  <a:schemeClr val="tx1"/>
                </a:solidFill>
              </a:rPr>
              <a:t> ideia kona-ba monitorizasaun (mais ka menus ninia </a:t>
            </a:r>
            <a:r>
              <a:rPr lang="en-US" sz="2200" dirty="0" err="1" smtClean="0">
                <a:solidFill>
                  <a:schemeClr val="tx1"/>
                </a:solidFill>
              </a:rPr>
              <a:t>fokus</a:t>
            </a:r>
            <a:r>
              <a:rPr lang="en-US" sz="2200" dirty="0" smtClean="0">
                <a:solidFill>
                  <a:schemeClr val="tx1"/>
                </a:solidFill>
              </a:rPr>
              <a:t> no fatin) (</a:t>
            </a:r>
            <a:r>
              <a:rPr lang="en-US" sz="2200" u="sng" dirty="0" err="1" smtClean="0">
                <a:solidFill>
                  <a:schemeClr val="accent2">
                    <a:lumMod val="50000"/>
                  </a:schemeClr>
                </a:solidFill>
              </a:rPr>
              <a:t>modellu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454025" lvl="1" indent="-342900">
              <a:buAutoNum type="arabicPeriod"/>
            </a:pPr>
            <a:r>
              <a:rPr lang="en-US" sz="2200" i="1" dirty="0" smtClean="0">
                <a:solidFill>
                  <a:schemeClr val="tx1"/>
                </a:solidFill>
              </a:rPr>
              <a:t>Husu hanoin husi Inst. Publika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isu</a:t>
            </a:r>
            <a:r>
              <a:rPr lang="en-US" sz="2200" dirty="0" smtClean="0">
                <a:solidFill>
                  <a:schemeClr val="tx1"/>
                </a:solidFill>
              </a:rPr>
              <a:t> sá ida mak sira hanoin importante atu haree? Fatin sá ida mak dala ruma PDHJ bele ba? )</a:t>
            </a:r>
          </a:p>
          <a:p>
            <a:pPr marL="454025" lvl="1" indent="-342900">
              <a:buAutoNum type="arabicPeriod"/>
            </a:pPr>
            <a:r>
              <a:rPr lang="en-US" sz="2200" i="1" dirty="0" smtClean="0">
                <a:solidFill>
                  <a:schemeClr val="tx1"/>
                </a:solidFill>
              </a:rPr>
              <a:t>Husu  dokumentu </a:t>
            </a:r>
            <a:r>
              <a:rPr lang="en-US" sz="2200" dirty="0" err="1" smtClean="0">
                <a:solidFill>
                  <a:schemeClr val="tx1"/>
                </a:solidFill>
              </a:rPr>
              <a:t>relevante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hgusi</a:t>
            </a:r>
            <a:r>
              <a:rPr lang="en-US" sz="2200" dirty="0" smtClean="0">
                <a:solidFill>
                  <a:schemeClr val="tx1"/>
                </a:solidFill>
              </a:rPr>
              <a:t> instituisaun</a:t>
            </a: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Nivel: Diretór ba leten (</a:t>
            </a:r>
            <a:r>
              <a:rPr lang="en-US" sz="2200" dirty="0" err="1" smtClean="0">
                <a:solidFill>
                  <a:schemeClr val="tx1"/>
                </a:solidFill>
              </a:rPr>
              <a:t>DDH</a:t>
            </a:r>
            <a:r>
              <a:rPr lang="en-US" sz="2200" dirty="0" smtClean="0">
                <a:solidFill>
                  <a:schemeClr val="tx1"/>
                </a:solidFill>
              </a:rPr>
              <a:t> ka </a:t>
            </a:r>
            <a:r>
              <a:rPr lang="en-US" sz="2200" dirty="0" err="1" smtClean="0">
                <a:solidFill>
                  <a:schemeClr val="tx1"/>
                </a:solidFill>
              </a:rPr>
              <a:t>DBG</a:t>
            </a:r>
            <a:r>
              <a:rPr lang="en-US" sz="2200" dirty="0" smtClean="0">
                <a:solidFill>
                  <a:schemeClr val="tx1"/>
                </a:solidFill>
              </a:rPr>
              <a:t> no Diretór Jerál Min </a:t>
            </a:r>
            <a:r>
              <a:rPr lang="en-US" sz="2200" dirty="0" err="1" smtClean="0">
                <a:solidFill>
                  <a:schemeClr val="tx1"/>
                </a:solidFill>
              </a:rPr>
              <a:t>Relevante</a:t>
            </a:r>
            <a:r>
              <a:rPr lang="en-US" sz="2200" dirty="0" smtClean="0">
                <a:solidFill>
                  <a:schemeClr val="tx1"/>
                </a:solidFill>
              </a:rPr>
              <a:t> ka Ins Publika)</a:t>
            </a:r>
          </a:p>
          <a:p>
            <a:pPr marL="111125" lvl="1"/>
            <a:r>
              <a:rPr lang="en-US" sz="2200" b="1" dirty="0" smtClean="0">
                <a:solidFill>
                  <a:schemeClr val="tx1"/>
                </a:solidFill>
              </a:rPr>
              <a:t>Vantajen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- diálogu:  sei ajuda </a:t>
            </a:r>
            <a:r>
              <a:rPr lang="en-US" sz="2200" dirty="0" err="1" smtClean="0">
                <a:solidFill>
                  <a:schemeClr val="tx1"/>
                </a:solidFill>
              </a:rPr>
              <a:t>implementasaun</a:t>
            </a:r>
            <a:r>
              <a:rPr lang="en-US" sz="2200" dirty="0" smtClean="0">
                <a:solidFill>
                  <a:schemeClr val="tx1"/>
                </a:solidFill>
              </a:rPr>
              <a:t> rekomendasaun</a:t>
            </a: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- hetan fasil dokumentu </a:t>
            </a:r>
            <a:r>
              <a:rPr lang="en-US" sz="2200" dirty="0" err="1" smtClean="0">
                <a:solidFill>
                  <a:schemeClr val="tx1"/>
                </a:solidFill>
              </a:rPr>
              <a:t>relevante</a:t>
            </a:r>
            <a:r>
              <a:rPr lang="en-US" sz="2200" dirty="0" smtClean="0">
                <a:solidFill>
                  <a:schemeClr val="tx1"/>
                </a:solidFill>
              </a:rPr>
              <a:t> ;-)</a:t>
            </a: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- identifika pozitivu no negativu ho apoiu husi instituisaun </a:t>
            </a:r>
            <a:r>
              <a:rPr lang="en-US" sz="2200" dirty="0" err="1" smtClean="0">
                <a:solidFill>
                  <a:schemeClr val="tx1"/>
                </a:solidFill>
              </a:rPr>
              <a:t>relevante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5344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MM-4 Husu </a:t>
            </a:r>
            <a:r>
              <a:rPr lang="en-US" dirty="0" err="1" smtClean="0"/>
              <a:t>Dok</a:t>
            </a:r>
            <a:r>
              <a:rPr lang="en-US" dirty="0" smtClean="0"/>
              <a:t> &amp; Info husi </a:t>
            </a:r>
            <a:r>
              <a:rPr lang="en-US" dirty="0" err="1" smtClean="0"/>
              <a:t>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1125" lvl="1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Objetivu</a:t>
            </a:r>
            <a:r>
              <a:rPr lang="en-US" sz="2200" dirty="0" smtClean="0">
                <a:solidFill>
                  <a:schemeClr val="tx1"/>
                </a:solidFill>
              </a:rPr>
              <a:t>: fasilita PDHJ nia </a:t>
            </a:r>
            <a:r>
              <a:rPr lang="en-US" sz="2200" dirty="0" err="1" smtClean="0">
                <a:solidFill>
                  <a:schemeClr val="tx1"/>
                </a:solidFill>
              </a:rPr>
              <a:t>rekolla</a:t>
            </a:r>
            <a:r>
              <a:rPr lang="en-US" sz="2200" dirty="0" smtClean="0">
                <a:solidFill>
                  <a:schemeClr val="tx1"/>
                </a:solidFill>
              </a:rPr>
              <a:t> dokumentu; garante sosiedade sivíl iha koñesimentu; kontribuisaun sosiedade sivíl ba iha servisu PDHJ</a:t>
            </a: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marL="454025" lvl="1" indent="-342900">
              <a:buAutoNum type="arabicPeriod"/>
            </a:pPr>
            <a:r>
              <a:rPr lang="en-US" sz="2200" i="1" dirty="0" err="1" smtClean="0">
                <a:solidFill>
                  <a:schemeClr val="tx1"/>
                </a:solidFill>
              </a:rPr>
              <a:t>Identifka</a:t>
            </a:r>
            <a:r>
              <a:rPr lang="en-US" sz="2200" i="1" dirty="0" smtClean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ONG</a:t>
            </a:r>
            <a:r>
              <a:rPr lang="en-US" sz="2200" i="1" dirty="0" smtClean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relevante</a:t>
            </a:r>
            <a:r>
              <a:rPr lang="en-US" sz="2200" i="1" dirty="0" smtClean="0">
                <a:solidFill>
                  <a:schemeClr val="tx1"/>
                </a:solidFill>
              </a:rPr>
              <a:t> (Lista </a:t>
            </a:r>
            <a:r>
              <a:rPr lang="en-US" sz="2200" i="1" dirty="0" err="1" smtClean="0">
                <a:solidFill>
                  <a:schemeClr val="tx1"/>
                </a:solidFill>
              </a:rPr>
              <a:t>ONG</a:t>
            </a:r>
            <a:r>
              <a:rPr lang="en-US" sz="2200" i="1" dirty="0" smtClean="0">
                <a:solidFill>
                  <a:schemeClr val="tx1"/>
                </a:solidFill>
              </a:rPr>
              <a:t> Forum)</a:t>
            </a:r>
          </a:p>
          <a:p>
            <a:pPr marL="454025" lvl="1" indent="-342900">
              <a:buAutoNum type="arabicPeriod"/>
            </a:pPr>
            <a:r>
              <a:rPr lang="en-US" sz="2200" i="1" dirty="0" smtClean="0">
                <a:solidFill>
                  <a:schemeClr val="tx1"/>
                </a:solidFill>
              </a:rPr>
              <a:t>Prepara Karta Pedidu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u="sng" dirty="0" err="1" smtClean="0">
                <a:solidFill>
                  <a:schemeClr val="accent2">
                    <a:lumMod val="75000"/>
                  </a:schemeClr>
                </a:solidFill>
              </a:rPr>
              <a:t>modellu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marL="454025" lvl="1" indent="-342900"/>
            <a:endParaRPr lang="en-US" sz="22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200" dirty="0" smtClean="0">
                <a:solidFill>
                  <a:schemeClr val="tx1"/>
                </a:solidFill>
              </a:rPr>
              <a:t>Asina husi:  Provedor ka </a:t>
            </a:r>
            <a:r>
              <a:rPr lang="en-US" sz="2200" dirty="0" err="1" smtClean="0">
                <a:solidFill>
                  <a:schemeClr val="tx1"/>
                </a:solidFill>
              </a:rPr>
              <a:t>Adjuntu</a:t>
            </a:r>
            <a:r>
              <a:rPr lang="en-US" sz="2200" dirty="0" smtClean="0">
                <a:solidFill>
                  <a:schemeClr val="tx1"/>
                </a:solidFill>
              </a:rPr>
              <a:t> Provedor </a:t>
            </a:r>
          </a:p>
          <a:p>
            <a:pPr marL="111125"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Chevron 3">
            <a:hlinkClick r:id="rId2" action="ppaction://hlinksldjump"/>
          </p:cNvPr>
          <p:cNvSpPr/>
          <p:nvPr/>
        </p:nvSpPr>
        <p:spPr>
          <a:xfrm>
            <a:off x="83820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MM-5 Hakerek </a:t>
            </a:r>
            <a:r>
              <a:rPr lang="en-US" dirty="0" err="1" smtClean="0"/>
              <a:t>Monit</a:t>
            </a:r>
            <a:r>
              <a:rPr lang="en-US" dirty="0" smtClean="0"/>
              <a:t>-Avaliasaun Preliminár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111125">
              <a:buNone/>
            </a:pPr>
            <a:r>
              <a:rPr lang="en-US" b="1" dirty="0" smtClean="0"/>
              <a:t>(M-AP ka </a:t>
            </a:r>
            <a:r>
              <a:rPr lang="en-US" b="1" dirty="0" err="1" smtClean="0"/>
              <a:t>APM</a:t>
            </a:r>
            <a:r>
              <a:rPr lang="en-US" b="1" dirty="0" smtClean="0"/>
              <a:t> )</a:t>
            </a:r>
          </a:p>
          <a:p>
            <a:pPr marL="111125" lvl="1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Objetivu</a:t>
            </a:r>
            <a:r>
              <a:rPr lang="en-US" sz="2400" dirty="0" smtClean="0">
                <a:solidFill>
                  <a:schemeClr val="tx1"/>
                </a:solidFill>
              </a:rPr>
              <a:t>: planu ho detalle no </a:t>
            </a:r>
            <a:r>
              <a:rPr lang="en-US" sz="2400" dirty="0" err="1" smtClean="0">
                <a:solidFill>
                  <a:schemeClr val="tx1"/>
                </a:solidFill>
              </a:rPr>
              <a:t>espesifiku</a:t>
            </a:r>
            <a:r>
              <a:rPr lang="en-US" sz="2400" dirty="0" smtClean="0">
                <a:solidFill>
                  <a:schemeClr val="tx1"/>
                </a:solidFill>
              </a:rPr>
              <a:t>; la iha repete-repete</a:t>
            </a:r>
          </a:p>
          <a:p>
            <a:pPr marL="111125" lvl="1"/>
            <a:r>
              <a:rPr lang="en-US" sz="2400" dirty="0" smtClean="0">
                <a:solidFill>
                  <a:schemeClr val="tx1"/>
                </a:solidFill>
              </a:rPr>
              <a:t>Ideia Estrutura M-AP (</a:t>
            </a:r>
            <a:r>
              <a:rPr lang="en-US" sz="2400" u="sng" dirty="0" err="1" smtClean="0">
                <a:solidFill>
                  <a:schemeClr val="accent2">
                    <a:lumMod val="50000"/>
                  </a:schemeClr>
                </a:solidFill>
              </a:rPr>
              <a:t>modellu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454025" lvl="1" indent="-342900"/>
            <a:endParaRPr lang="en-US" sz="2400" dirty="0" smtClean="0">
              <a:solidFill>
                <a:schemeClr val="tx1"/>
              </a:solidFill>
            </a:endParaRPr>
          </a:p>
          <a:p>
            <a:pPr marL="454025" lvl="1" indent="-34290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Parte A - Mandatu PDHJ kona-ba Monitorizasaun</a:t>
            </a:r>
          </a:p>
          <a:p>
            <a:pPr marL="454025" lvl="1" indent="-34290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Parte B - Metodolojia Monitorizasaun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Entrevista (autoridade no grupu </a:t>
            </a:r>
            <a:r>
              <a:rPr lang="en-US" sz="2400" dirty="0" err="1" smtClean="0">
                <a:solidFill>
                  <a:schemeClr val="tx1"/>
                </a:solidFill>
              </a:rPr>
              <a:t>tarjetu</a:t>
            </a:r>
            <a:r>
              <a:rPr lang="en-US" sz="2400" dirty="0" smtClean="0">
                <a:solidFill>
                  <a:schemeClr val="tx1"/>
                </a:solidFill>
              </a:rPr>
              <a:t>/populasaun)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Kestionáriu (autoridade no grupu </a:t>
            </a:r>
            <a:r>
              <a:rPr lang="en-US" sz="2400" dirty="0" err="1" smtClean="0">
                <a:solidFill>
                  <a:schemeClr val="tx1"/>
                </a:solidFill>
              </a:rPr>
              <a:t>tarjetu</a:t>
            </a:r>
            <a:r>
              <a:rPr lang="en-US" sz="2400" dirty="0" smtClean="0">
                <a:solidFill>
                  <a:schemeClr val="tx1"/>
                </a:solidFill>
              </a:rPr>
              <a:t>/)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Grupu </a:t>
            </a:r>
            <a:r>
              <a:rPr lang="en-US" sz="2400" dirty="0" err="1" smtClean="0">
                <a:solidFill>
                  <a:schemeClr val="tx1"/>
                </a:solidFill>
              </a:rPr>
              <a:t>Fokus</a:t>
            </a:r>
            <a:r>
              <a:rPr lang="en-US" sz="2400" dirty="0" smtClean="0">
                <a:solidFill>
                  <a:schemeClr val="tx1"/>
                </a:solidFill>
              </a:rPr>
              <a:t> (autoridade no grupu </a:t>
            </a:r>
            <a:r>
              <a:rPr lang="en-US" sz="2400" dirty="0" err="1" smtClean="0">
                <a:solidFill>
                  <a:schemeClr val="tx1"/>
                </a:solidFill>
              </a:rPr>
              <a:t>tarjetu</a:t>
            </a:r>
            <a:r>
              <a:rPr lang="en-US" sz="2400" dirty="0" smtClean="0">
                <a:solidFill>
                  <a:schemeClr val="tx1"/>
                </a:solidFill>
              </a:rPr>
              <a:t>/)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Observasaun </a:t>
            </a:r>
            <a:r>
              <a:rPr lang="en-US" sz="2400" dirty="0" err="1" smtClean="0">
                <a:solidFill>
                  <a:schemeClr val="tx1"/>
                </a:solidFill>
              </a:rPr>
              <a:t>Direta</a:t>
            </a:r>
            <a:r>
              <a:rPr lang="en-US" sz="2400" dirty="0" smtClean="0">
                <a:solidFill>
                  <a:schemeClr val="tx1"/>
                </a:solidFill>
              </a:rPr>
              <a:t> (fatin/fasilidade, dokumentu, projetu, atividade, “sasán”)</a:t>
            </a:r>
          </a:p>
          <a:p>
            <a:pPr marL="454025" lvl="1" indent="-34290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Parte C - </a:t>
            </a:r>
            <a:r>
              <a:rPr lang="en-US" sz="2400" b="1" dirty="0" err="1" smtClean="0">
                <a:solidFill>
                  <a:schemeClr val="tx1"/>
                </a:solidFill>
              </a:rPr>
              <a:t>Perspektiva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Politika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Relevante</a:t>
            </a:r>
            <a:r>
              <a:rPr lang="en-US" sz="2400" b="1" dirty="0" smtClean="0">
                <a:solidFill>
                  <a:schemeClr val="tx1"/>
                </a:solidFill>
              </a:rPr>
              <a:t> (“Desk Review”)</a:t>
            </a:r>
          </a:p>
          <a:p>
            <a:pPr marL="454025" lvl="1" indent="-34290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Parte D - Padraun. </a:t>
            </a:r>
            <a:r>
              <a:rPr lang="en-US" sz="2400" b="1" dirty="0" err="1" smtClean="0">
                <a:solidFill>
                  <a:schemeClr val="tx1"/>
                </a:solidFill>
              </a:rPr>
              <a:t>Prinsipio</a:t>
            </a:r>
            <a:r>
              <a:rPr lang="en-US" sz="2400" b="1" dirty="0" smtClean="0">
                <a:solidFill>
                  <a:schemeClr val="tx1"/>
                </a:solidFill>
              </a:rPr>
              <a:t>, Violasaun no Lejizlasaun </a:t>
            </a:r>
            <a:r>
              <a:rPr lang="en-US" sz="2400" b="1" dirty="0" err="1" smtClean="0">
                <a:solidFill>
                  <a:schemeClr val="tx1"/>
                </a:solidFill>
              </a:rPr>
              <a:t>Relevante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4025" lvl="1" indent="-34290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Aneksu</a:t>
            </a:r>
            <a:r>
              <a:rPr lang="en-US" sz="2400" b="1" dirty="0" smtClean="0">
                <a:solidFill>
                  <a:schemeClr val="tx1"/>
                </a:solidFill>
              </a:rPr>
              <a:t> A: Instrumentu Rekolle </a:t>
            </a:r>
            <a:r>
              <a:rPr lang="en-US" sz="2400" b="1" dirty="0" err="1" smtClean="0">
                <a:solidFill>
                  <a:schemeClr val="tx1"/>
                </a:solidFill>
              </a:rPr>
              <a:t>Dadus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4025" lvl="1" indent="-34290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checklist; pergunta entrevista, formuláriu, kestionáriu</a:t>
            </a:r>
          </a:p>
          <a:p>
            <a:pPr marL="914400" lvl="1" indent="-45085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Instrumentu balun prinsipál sei iha </a:t>
            </a:r>
            <a:r>
              <a:rPr lang="en-US" sz="2600" u="sng" dirty="0" err="1" smtClean="0">
                <a:solidFill>
                  <a:schemeClr val="accent2">
                    <a:lumMod val="75000"/>
                  </a:schemeClr>
                </a:solidFill>
              </a:rPr>
              <a:t>modellu</a:t>
            </a:r>
            <a:r>
              <a:rPr lang="en-US" sz="2600" dirty="0" smtClean="0">
                <a:solidFill>
                  <a:schemeClr val="tx1"/>
                </a:solidFill>
              </a:rPr>
              <a:t> ona (monitorizasaun </a:t>
            </a:r>
            <a:r>
              <a:rPr lang="en-US" sz="2600" dirty="0" err="1" smtClean="0">
                <a:solidFill>
                  <a:schemeClr val="tx1"/>
                </a:solidFill>
              </a:rPr>
              <a:t>detensaun</a:t>
            </a:r>
            <a:r>
              <a:rPr lang="en-US" sz="2600" dirty="0" smtClean="0">
                <a:solidFill>
                  <a:schemeClr val="tx1"/>
                </a:solidFill>
              </a:rPr>
              <a:t>,, prizaun,  eleisaun, </a:t>
            </a:r>
            <a:r>
              <a:rPr lang="en-US" sz="2600" dirty="0" err="1" smtClean="0">
                <a:solidFill>
                  <a:schemeClr val="tx1"/>
                </a:solidFill>
              </a:rPr>
              <a:t>PDD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demonstrasaun</a:t>
            </a:r>
            <a:r>
              <a:rPr lang="en-US" sz="2600" dirty="0" smtClean="0">
                <a:solidFill>
                  <a:schemeClr val="tx1"/>
                </a:solidFill>
              </a:rPr>
              <a:t>, servisu administrasaun distritu, pensaun, </a:t>
            </a:r>
            <a:r>
              <a:rPr lang="en-US" sz="2600" dirty="0" err="1" smtClean="0">
                <a:solidFill>
                  <a:schemeClr val="tx1"/>
                </a:solidFill>
              </a:rPr>
              <a:t>sst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  <a:p>
            <a:pPr marL="454025" lvl="1" indent="-34290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4025" lvl="1" indent="-34290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Aneksu</a:t>
            </a:r>
            <a:r>
              <a:rPr lang="en-US" sz="2400" b="1" dirty="0" smtClean="0">
                <a:solidFill>
                  <a:schemeClr val="tx1"/>
                </a:solidFill>
              </a:rPr>
              <a:t> B: Lista Dokumentu</a:t>
            </a:r>
          </a:p>
          <a:p>
            <a:pPr marL="454025" lvl="1" indent="-34290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Aneksu</a:t>
            </a:r>
            <a:r>
              <a:rPr lang="en-US" sz="2400" b="1" dirty="0" smtClean="0">
                <a:solidFill>
                  <a:schemeClr val="tx1"/>
                </a:solidFill>
              </a:rPr>
              <a:t> C: </a:t>
            </a:r>
            <a:r>
              <a:rPr lang="en-US" sz="2400" b="1" dirty="0" err="1" smtClean="0">
                <a:solidFill>
                  <a:schemeClr val="tx1"/>
                </a:solidFill>
              </a:rPr>
              <a:t>Prazu</a:t>
            </a:r>
            <a:r>
              <a:rPr lang="en-US" sz="2400" b="1" dirty="0" smtClean="0">
                <a:solidFill>
                  <a:schemeClr val="tx1"/>
                </a:solidFill>
              </a:rPr>
              <a:t> no Orsamentu</a:t>
            </a:r>
          </a:p>
          <a:p>
            <a:pPr marL="454025" lvl="1" indent="-342900"/>
            <a:endParaRPr lang="en-US" sz="2400" dirty="0" smtClean="0">
              <a:solidFill>
                <a:schemeClr val="tx1"/>
              </a:solidFill>
            </a:endParaRPr>
          </a:p>
          <a:p>
            <a:pPr marL="111125" lvl="1"/>
            <a:r>
              <a:rPr lang="en-US" sz="2400" dirty="0" smtClean="0">
                <a:solidFill>
                  <a:schemeClr val="tx1"/>
                </a:solidFill>
              </a:rPr>
              <a:t>Prepara husi Monitor Prinsipál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sz="1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210800" y="0"/>
          <a:ext cx="8610600" cy="624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442848">
                <a:tc>
                  <a:txBody>
                    <a:bodyPr/>
                    <a:lstStyle/>
                    <a:p>
                      <a:r>
                        <a:rPr lang="en-US" dirty="0" smtClean="0"/>
                        <a:t>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Relatóriu Monitorizasaun</a:t>
                      </a:r>
                      <a:endParaRPr lang="en-US" dirty="0"/>
                    </a:p>
                  </a:txBody>
                  <a:tcPr/>
                </a:tc>
              </a:tr>
              <a:tr h="10919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Mandatu PDHJ kona-ba Monitorizasaun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(A)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Mandatu PDHJ kona-ba Monitorizasaun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919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(B) Metodolojia Monitorizasaun</a:t>
                      </a:r>
                    </a:p>
                    <a:p>
                      <a:r>
                        <a:rPr lang="en-US" dirty="0" smtClean="0"/>
                        <a:t>(Planu)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(B) Metodolojia Monitorizasaun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(Planu)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Implementasaun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4367">
                <a:tc>
                  <a:txBody>
                    <a:bodyPr/>
                    <a:lstStyle/>
                    <a:p>
                      <a:r>
                        <a:rPr lang="en-US" dirty="0" smtClean="0"/>
                        <a:t>(C) </a:t>
                      </a:r>
                      <a:r>
                        <a:rPr lang="en-US" dirty="0" err="1" smtClean="0"/>
                        <a:t>Perspektiva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Relevante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(C)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Perspektiva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Politika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Relevante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64367">
                <a:tc>
                  <a:txBody>
                    <a:bodyPr/>
                    <a:lstStyle/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Padraun, Prinsípiu, Violasaun no Lejizlasaun </a:t>
                      </a:r>
                      <a:r>
                        <a:rPr lang="en-US" dirty="0" err="1" smtClean="0"/>
                        <a:t>Relevante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(D) Padraun, Prinsípiu, Violasaun no Lejizlasaun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Relevante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</a:t>
                      </a:r>
                      <a:r>
                        <a:rPr lang="en-US" baseline="0" dirty="0" smtClean="0"/>
                        <a:t> Rezultadu Rekolle Data</a:t>
                      </a:r>
                      <a:endParaRPr lang="en-US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(F) Konkluzaun</a:t>
                      </a:r>
                      <a:endParaRPr lang="en-US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(G) Rekomendasaun</a:t>
                      </a:r>
                      <a:endParaRPr lang="en-US" dirty="0"/>
                    </a:p>
                  </a:txBody>
                  <a:tcPr/>
                </a:tc>
              </a:tr>
              <a:tr h="764367">
                <a:tc>
                  <a:txBody>
                    <a:bodyPr/>
                    <a:lstStyle/>
                    <a:p>
                      <a:pPr marL="454025" lvl="1" indent="-342900"/>
                      <a:r>
                        <a:rPr lang="en-US" dirty="0" err="1" smtClean="0"/>
                        <a:t>Aneksu</a:t>
                      </a:r>
                      <a:r>
                        <a:rPr lang="en-US" dirty="0" smtClean="0"/>
                        <a:t> A: Instrumentu Rekolle </a:t>
                      </a:r>
                      <a:r>
                        <a:rPr lang="en-US" dirty="0" err="1" smtClean="0"/>
                        <a:t>Dadus</a:t>
                      </a:r>
                      <a:endParaRPr lang="en-US" dirty="0" smtClean="0"/>
                    </a:p>
                    <a:p>
                      <a:pPr marL="454025" lvl="1" indent="-342900"/>
                      <a:r>
                        <a:rPr lang="en-US" dirty="0" err="1" smtClean="0"/>
                        <a:t>Aneksu</a:t>
                      </a:r>
                      <a:r>
                        <a:rPr lang="en-US" dirty="0" smtClean="0"/>
                        <a:t> B: Lista Dokumentu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4025" lvl="1" indent="-342900"/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Aneksu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A: Instrumentu Rekolle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Dadus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454025" lvl="1" indent="-342900"/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Aneksu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B: Lista Dokumentu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hevron 4">
            <a:hlinkClick r:id="rId2" action="ppaction://hlinksldjump"/>
          </p:cNvPr>
          <p:cNvSpPr/>
          <p:nvPr/>
        </p:nvSpPr>
        <p:spPr>
          <a:xfrm>
            <a:off x="8382000" y="6477000"/>
            <a:ext cx="381000" cy="304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4.44444E-6 L -1.0708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1632</TotalTime>
  <Words>3037</Words>
  <Application>Microsoft Office PowerPoint</Application>
  <PresentationFormat>On-screen Show (4:3)</PresentationFormat>
  <Paragraphs>626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PROPOSTA SISTEMA MONITORIZASAUN</vt:lpstr>
      <vt:lpstr>Rezumu Proposta</vt:lpstr>
      <vt:lpstr>Autór Envolvidu</vt:lpstr>
      <vt:lpstr>Slide 4</vt:lpstr>
      <vt:lpstr>MM-1 Planu Annual Monitorizasaun</vt:lpstr>
      <vt:lpstr>MM-2 Rekolle Dokumentu Relevante</vt:lpstr>
      <vt:lpstr>MM-3 Enkontru Molok ho Inst Publika</vt:lpstr>
      <vt:lpstr>MM-4 Husu Dok &amp; Info husi ONG</vt:lpstr>
      <vt:lpstr>MM-5 Hakerek Monit-Avaliasaun Preliminár</vt:lpstr>
      <vt:lpstr>MM-6 Submisaun iha KJM</vt:lpstr>
      <vt:lpstr>MM-7 Desizaun M-AP husi KJM</vt:lpstr>
      <vt:lpstr>M-1 Dezenvolve Báze Dadus</vt:lpstr>
      <vt:lpstr>M-2 Rekolle Dadus iha Báze</vt:lpstr>
      <vt:lpstr>M-3 Análize Dadus husi Báze </vt:lpstr>
      <vt:lpstr>M-4 Kontribui ba Buletin Monitorizasaun</vt:lpstr>
      <vt:lpstr>M-5 Esbosu Relatóriu Monitorizasaun</vt:lpstr>
      <vt:lpstr>DM-1 Revizaun no Aprovasaun Relatóriu  </vt:lpstr>
      <vt:lpstr>DM-2 Komentáriu husi Respondente </vt:lpstr>
      <vt:lpstr>DM-3 “Revizaun” Relatóriu no Asina husi Provedor</vt:lpstr>
      <vt:lpstr>Adv-1 Publika Relatóriu</vt:lpstr>
      <vt:lpstr>Adv-2 Enkontru Públiku iha Dili </vt:lpstr>
      <vt:lpstr>Adv-3 Enkontru Públiku iha Distritu</vt:lpstr>
      <vt:lpstr>Adv-4 Rekolle Dadus Haree Tuir Impl. Rekomendasaun</vt:lpstr>
      <vt:lpstr>Adv-5 Rekolle Dokumentu Haree Tuir Impl</vt:lpstr>
      <vt:lpstr>Adv-6 Esbosu Relatóriu Haree Tuir Rekomendasaun</vt:lpstr>
      <vt:lpstr>Adv-7 Aprova Relatóriu Haree Tuir Implementasaun Rekomendasaun</vt:lpstr>
      <vt:lpstr>Adv-8 Publika Relatóriu Haree Tuir Rekomendasaun</vt:lpstr>
      <vt:lpstr>Adv-9 Haruka Relatóriu Haree Tuir Impl. Rekomendasaun ba PN</vt:lpstr>
      <vt:lpstr>Monitorizasaun Urjente</vt:lpstr>
      <vt:lpstr>Slide 30</vt:lpstr>
      <vt:lpstr>Slide 31</vt:lpstr>
      <vt:lpstr>Workload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 Santos</dc:creator>
  <cp:lastModifiedBy>Barbara</cp:lastModifiedBy>
  <cp:revision>119</cp:revision>
  <dcterms:created xsi:type="dcterms:W3CDTF">2013-09-26T03:31:26Z</dcterms:created>
  <dcterms:modified xsi:type="dcterms:W3CDTF">2013-09-30T00:32:48Z</dcterms:modified>
</cp:coreProperties>
</file>